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3"/>
  </p:notesMasterIdLst>
  <p:sldIdLst>
    <p:sldId id="265" r:id="rId2"/>
    <p:sldId id="257" r:id="rId3"/>
    <p:sldId id="266" r:id="rId4"/>
    <p:sldId id="267" r:id="rId5"/>
    <p:sldId id="268" r:id="rId6"/>
    <p:sldId id="288" r:id="rId7"/>
    <p:sldId id="289" r:id="rId8"/>
    <p:sldId id="275" r:id="rId9"/>
    <p:sldId id="344" r:id="rId10"/>
    <p:sldId id="276" r:id="rId11"/>
    <p:sldId id="292" r:id="rId12"/>
    <p:sldId id="298" r:id="rId13"/>
    <p:sldId id="296" r:id="rId14"/>
    <p:sldId id="299" r:id="rId15"/>
    <p:sldId id="300" r:id="rId16"/>
    <p:sldId id="290" r:id="rId17"/>
    <p:sldId id="291" r:id="rId18"/>
    <p:sldId id="293" r:id="rId19"/>
    <p:sldId id="294" r:id="rId20"/>
    <p:sldId id="295" r:id="rId21"/>
    <p:sldId id="297" r:id="rId22"/>
    <p:sldId id="301" r:id="rId23"/>
    <p:sldId id="302" r:id="rId24"/>
    <p:sldId id="303" r:id="rId25"/>
    <p:sldId id="304" r:id="rId26"/>
    <p:sldId id="305" r:id="rId27"/>
    <p:sldId id="306" r:id="rId28"/>
    <p:sldId id="307" r:id="rId29"/>
    <p:sldId id="308" r:id="rId30"/>
    <p:sldId id="309" r:id="rId31"/>
    <p:sldId id="310" r:id="rId32"/>
    <p:sldId id="311" r:id="rId33"/>
    <p:sldId id="313" r:id="rId34"/>
    <p:sldId id="314" r:id="rId35"/>
    <p:sldId id="315" r:id="rId36"/>
    <p:sldId id="316" r:id="rId37"/>
    <p:sldId id="317" r:id="rId38"/>
    <p:sldId id="319" r:id="rId39"/>
    <p:sldId id="321" r:id="rId40"/>
    <p:sldId id="322" r:id="rId41"/>
    <p:sldId id="324" r:id="rId42"/>
    <p:sldId id="323" r:id="rId43"/>
    <p:sldId id="325" r:id="rId44"/>
    <p:sldId id="326" r:id="rId45"/>
    <p:sldId id="327" r:id="rId46"/>
    <p:sldId id="328" r:id="rId47"/>
    <p:sldId id="329" r:id="rId48"/>
    <p:sldId id="330" r:id="rId49"/>
    <p:sldId id="331" r:id="rId50"/>
    <p:sldId id="332" r:id="rId51"/>
    <p:sldId id="333" r:id="rId52"/>
    <p:sldId id="334" r:id="rId53"/>
    <p:sldId id="335" r:id="rId54"/>
    <p:sldId id="336" r:id="rId55"/>
    <p:sldId id="337" r:id="rId56"/>
    <p:sldId id="339" r:id="rId57"/>
    <p:sldId id="338" r:id="rId58"/>
    <p:sldId id="340" r:id="rId59"/>
    <p:sldId id="341" r:id="rId60"/>
    <p:sldId id="342" r:id="rId61"/>
    <p:sldId id="343"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FI"/>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3BF1F8-F41A-4DCA-A51E-C6B295C931B2}" type="datetimeFigureOut">
              <a:rPr lang="sv-FI" smtClean="0"/>
              <a:t>25-09-2023</a:t>
            </a:fld>
            <a:endParaRPr lang="sv-FI"/>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FI"/>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FI"/>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FI"/>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7E1488-B575-4EE5-8D22-86D127797ADD}" type="slidenum">
              <a:rPr lang="sv-FI" smtClean="0"/>
              <a:t>‹#›</a:t>
            </a:fld>
            <a:endParaRPr lang="sv-FI"/>
          </a:p>
        </p:txBody>
      </p:sp>
    </p:spTree>
    <p:extLst>
      <p:ext uri="{BB962C8B-B14F-4D97-AF65-F5344CB8AC3E}">
        <p14:creationId xmlns:p14="http://schemas.microsoft.com/office/powerpoint/2010/main" val="2790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FI" dirty="0"/>
              <a:t>Kandidatlistor och valförbund ska tydligt åtskiljas med en ram. Ovanför ramen anges beteckningen för listan eller valförbundet. </a:t>
            </a:r>
          </a:p>
        </p:txBody>
      </p:sp>
      <p:sp>
        <p:nvSpPr>
          <p:cNvPr id="4" name="Platshållare för bildnummer 3"/>
          <p:cNvSpPr>
            <a:spLocks noGrp="1"/>
          </p:cNvSpPr>
          <p:nvPr>
            <p:ph type="sldNum" sz="quarter" idx="5"/>
          </p:nvPr>
        </p:nvSpPr>
        <p:spPr/>
        <p:txBody>
          <a:bodyPr/>
          <a:lstStyle/>
          <a:p>
            <a:fld id="{077E1488-B575-4EE5-8D22-86D127797ADD}" type="slidenum">
              <a:rPr lang="sv-FI" smtClean="0"/>
              <a:t>45</a:t>
            </a:fld>
            <a:endParaRPr lang="sv-FI"/>
          </a:p>
        </p:txBody>
      </p:sp>
    </p:spTree>
    <p:extLst>
      <p:ext uri="{BB962C8B-B14F-4D97-AF65-F5344CB8AC3E}">
        <p14:creationId xmlns:p14="http://schemas.microsoft.com/office/powerpoint/2010/main" val="369689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2CC73705-3BB8-4878-AA65-7EDAAA71C0D3}" type="datetimeFigureOut">
              <a:rPr lang="en-GB" smtClean="0"/>
              <a:pPr/>
              <a:t>25/09/2023</a:t>
            </a:fld>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960F519-1A6F-418B-B5F1-548D58A7CD0B}" type="slidenum">
              <a:rPr lang="en-GB" smtClean="0"/>
              <a:pPr/>
              <a:t>‹#›</a:t>
            </a:fld>
            <a:endParaRPr lang="en-GB" dirty="0"/>
          </a:p>
        </p:txBody>
      </p:sp>
      <p:sp>
        <p:nvSpPr>
          <p:cNvPr id="2" name="Title 1"/>
          <p:cNvSpPr>
            <a:spLocks noGrp="1"/>
          </p:cNvSpPr>
          <p:nvPr>
            <p:ph type="ctrTitle" hasCustomPrompt="1"/>
          </p:nvPr>
        </p:nvSpPr>
        <p:spPr>
          <a:xfrm>
            <a:off x="613064" y="1615200"/>
            <a:ext cx="10952018" cy="2330690"/>
          </a:xfrm>
        </p:spPr>
        <p:txBody>
          <a:bodyPr anchor="b"/>
          <a:lstStyle>
            <a:lvl1pPr algn="l">
              <a:defRPr sz="6000">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Subtitle 2"/>
          <p:cNvSpPr>
            <a:spLocks noGrp="1"/>
          </p:cNvSpPr>
          <p:nvPr>
            <p:ph type="subTitle" idx="1" hasCustomPrompt="1"/>
          </p:nvPr>
        </p:nvSpPr>
        <p:spPr>
          <a:xfrm>
            <a:off x="613064" y="4083393"/>
            <a:ext cx="10952018" cy="886900"/>
          </a:xfrm>
        </p:spPr>
        <p:txBody>
          <a:bodyPr/>
          <a:lstStyle>
            <a:lvl1pPr marL="0" indent="0" algn="l">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lägga till underrubrik</a:t>
            </a:r>
            <a:endParaRPr lang="en-GB" dirty="0"/>
          </a:p>
        </p:txBody>
      </p:sp>
    </p:spTree>
    <p:extLst>
      <p:ext uri="{BB962C8B-B14F-4D97-AF65-F5344CB8AC3E}">
        <p14:creationId xmlns:p14="http://schemas.microsoft.com/office/powerpoint/2010/main" val="1995579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Date Placeholder 2"/>
          <p:cNvSpPr>
            <a:spLocks noGrp="1"/>
          </p:cNvSpPr>
          <p:nvPr>
            <p:ph type="dt" sz="half" idx="10"/>
          </p:nvPr>
        </p:nvSpPr>
        <p:spPr/>
        <p:txBody>
          <a:bodyPr/>
          <a:lstStyle/>
          <a:p>
            <a:fld id="{2CC73705-3BB8-4878-AA65-7EDAAA71C0D3}" type="datetimeFigureOut">
              <a:rPr lang="en-GB" smtClean="0"/>
              <a:t>25/09/2023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60F519-1A6F-418B-B5F1-548D58A7CD0B}" type="slidenum">
              <a:rPr lang="en-GB" smtClean="0"/>
              <a:t>‹#›</a:t>
            </a:fld>
            <a:endParaRPr lang="en-GB"/>
          </a:p>
        </p:txBody>
      </p:sp>
      <p:sp>
        <p:nvSpPr>
          <p:cNvPr id="6" name="Rectangle 5"/>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7007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3705-3BB8-4878-AA65-7EDAAA71C0D3}" type="datetimeFigureOut">
              <a:rPr lang="en-GB" smtClean="0"/>
              <a:t>25/09/2023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60F519-1A6F-418B-B5F1-548D58A7CD0B}" type="slidenum">
              <a:rPr lang="en-GB" smtClean="0"/>
              <a:t>‹#›</a:t>
            </a:fld>
            <a:endParaRPr lang="en-GB"/>
          </a:p>
        </p:txBody>
      </p:sp>
      <p:sp>
        <p:nvSpPr>
          <p:cNvPr id="5" name="Rectangle 4"/>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8058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8000" y="1551975"/>
            <a:ext cx="10537200" cy="2330690"/>
          </a:xfrm>
        </p:spPr>
        <p:txBody>
          <a:bodyPr anchor="b">
            <a:normAutofit/>
          </a:bodyPr>
          <a:lstStyle>
            <a:lvl1pPr algn="ctr">
              <a:defRPr sz="5400">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Subtitle 2"/>
          <p:cNvSpPr>
            <a:spLocks noGrp="1"/>
          </p:cNvSpPr>
          <p:nvPr>
            <p:ph type="subTitle" idx="1" hasCustomPrompt="1"/>
          </p:nvPr>
        </p:nvSpPr>
        <p:spPr>
          <a:xfrm>
            <a:off x="828000" y="4020168"/>
            <a:ext cx="10537200" cy="886900"/>
          </a:xfrm>
        </p:spPr>
        <p:txBody>
          <a:bodyPr/>
          <a:lstStyle>
            <a:lvl1pPr marL="0" indent="0" algn="ctr">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lägga till underrubrik</a:t>
            </a:r>
            <a:endParaRPr lang="en-GB" dirty="0"/>
          </a:p>
        </p:txBody>
      </p:sp>
      <p:pic>
        <p:nvPicPr>
          <p:cNvPr id="4" name="Picture 9">
            <a:extLst>
              <a:ext uri="{FF2B5EF4-FFF2-40B4-BE49-F238E27FC236}">
                <a16:creationId xmlns:a16="http://schemas.microsoft.com/office/drawing/2014/main" id="{DF0186F4-336C-984A-A07F-34AA96CF6B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168" y="5976183"/>
            <a:ext cx="2268000" cy="593578"/>
          </a:xfrm>
          <a:prstGeom prst="rect">
            <a:avLst/>
          </a:prstGeom>
        </p:spPr>
      </p:pic>
    </p:spTree>
    <p:extLst>
      <p:ext uri="{BB962C8B-B14F-4D97-AF65-F5344CB8AC3E}">
        <p14:creationId xmlns:p14="http://schemas.microsoft.com/office/powerpoint/2010/main" val="20425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texten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7" name="Rectangle 6"/>
          <p:cNvSpPr/>
          <p:nvPr userDrawn="1"/>
        </p:nvSpPr>
        <p:spPr>
          <a:xfrm>
            <a:off x="0" y="1747621"/>
            <a:ext cx="190800" cy="336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563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gu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Rectangle 7"/>
          <p:cNvSpPr/>
          <p:nvPr userDrawn="1"/>
        </p:nvSpPr>
        <p:spPr>
          <a:xfrm>
            <a:off x="0" y="1747621"/>
            <a:ext cx="190800" cy="336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850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rö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3" name="Content Placeholder 2"/>
          <p:cNvSpPr>
            <a:spLocks noGrp="1"/>
          </p:cNvSpPr>
          <p:nvPr>
            <p:ph idx="1"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Rectangle 7"/>
          <p:cNvSpPr/>
          <p:nvPr userDrawn="1"/>
        </p:nvSpPr>
        <p:spPr>
          <a:xfrm>
            <a:off x="0" y="1747621"/>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376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61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delar gu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403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delar rö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51999"/>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8" name="Content Placeholder 2"/>
          <p:cNvSpPr>
            <a:spLocks noGrp="1"/>
          </p:cNvSpPr>
          <p:nvPr>
            <p:ph idx="13" hasCustomPrompt="1"/>
          </p:nvPr>
        </p:nvSpPr>
        <p:spPr>
          <a:xfrm>
            <a:off x="6084000" y="1151999"/>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9" name="Title 8"/>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10" name="Rectangle 9"/>
          <p:cNvSpPr/>
          <p:nvPr userDrawn="1"/>
        </p:nvSpPr>
        <p:spPr>
          <a:xfrm>
            <a:off x="0" y="1747621"/>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315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10" name="Chart Placeholder 9"/>
          <p:cNvSpPr>
            <a:spLocks noGrp="1"/>
          </p:cNvSpPr>
          <p:nvPr>
            <p:ph type="chart" sz="quarter" idx="14"/>
          </p:nvPr>
        </p:nvSpPr>
        <p:spPr>
          <a:xfrm>
            <a:off x="6083250" y="1152000"/>
            <a:ext cx="5040313" cy="4464000"/>
          </a:xfrm>
        </p:spPr>
        <p:txBody>
          <a:bodyPr anchor="ctr" anchorCtr="0"/>
          <a:lstStyle>
            <a:lvl1pPr marL="0" indent="0" algn="ctr">
              <a:buNone/>
              <a:defRPr>
                <a:solidFill>
                  <a:schemeClr val="tx1"/>
                </a:solidFill>
                <a:latin typeface="Segoe UI" panose="020B0502040204020203" pitchFamily="34" charset="0"/>
                <a:cs typeface="Segoe UI" panose="020B0502040204020203" pitchFamily="34" charset="0"/>
              </a:defRPr>
            </a:lvl1pPr>
          </a:lstStyle>
          <a:p>
            <a:r>
              <a:rPr lang="sv-SE"/>
              <a:t>Klicka på ikonen för att lägga till ett diagram</a:t>
            </a:r>
            <a:endParaRPr lang="en-GB" dirty="0"/>
          </a:p>
        </p:txBody>
      </p:sp>
      <p:sp>
        <p:nvSpPr>
          <p:cNvPr id="3" name="Content Placeholder 2"/>
          <p:cNvSpPr>
            <a:spLocks noGrp="1"/>
          </p:cNvSpPr>
          <p:nvPr>
            <p:ph idx="1" hasCustomPrompt="1"/>
          </p:nvPr>
        </p:nvSpPr>
        <p:spPr>
          <a:xfrm>
            <a:off x="720000" y="1152000"/>
            <a:ext cx="5040000" cy="4464000"/>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11" name="Rectangle 10"/>
          <p:cNvSpPr/>
          <p:nvPr userDrawn="1"/>
        </p:nvSpPr>
        <p:spPr>
          <a:xfrm>
            <a:off x="0" y="1747621"/>
            <a:ext cx="190800" cy="336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Tree>
    <p:extLst>
      <p:ext uri="{BB962C8B-B14F-4D97-AF65-F5344CB8AC3E}">
        <p14:creationId xmlns:p14="http://schemas.microsoft.com/office/powerpoint/2010/main" val="238718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166648"/>
            <a:ext cx="5040000" cy="4449352"/>
          </a:xfrm>
        </p:spPr>
        <p:txBody>
          <a:bodyPr/>
          <a:lstStyle>
            <a:lvl1pPr>
              <a:defRPr>
                <a:solidFill>
                  <a:schemeClr val="tx1"/>
                </a:solidFill>
                <a:latin typeface="Segoe UI" panose="020B0502040204020203" pitchFamily="34" charset="0"/>
                <a:cs typeface="Segoe UI" panose="020B0502040204020203" pitchFamily="34" charset="0"/>
              </a:defRPr>
            </a:lvl1pPr>
          </a:lstStyle>
          <a:p>
            <a:pPr lvl="0"/>
            <a:r>
              <a:rPr lang="sv-SE" dirty="0"/>
              <a:t>Skriv in texten här</a:t>
            </a:r>
          </a:p>
        </p:txBody>
      </p:sp>
      <p:sp>
        <p:nvSpPr>
          <p:cNvPr id="4" name="Date Placeholder 3"/>
          <p:cNvSpPr>
            <a:spLocks noGrp="1"/>
          </p:cNvSpPr>
          <p:nvPr>
            <p:ph type="dt" sz="half" idx="10"/>
          </p:nvPr>
        </p:nvSpPr>
        <p:spPr/>
        <p:txBody>
          <a:bodyPr/>
          <a:lstStyle/>
          <a:p>
            <a:fld id="{2CC73705-3BB8-4878-AA65-7EDAAA71C0D3}"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0F519-1A6F-418B-B5F1-548D58A7CD0B}" type="slidenum">
              <a:rPr lang="en-GB" smtClean="0"/>
              <a:t>‹#›</a:t>
            </a:fld>
            <a:endParaRPr lang="en-GB"/>
          </a:p>
        </p:txBody>
      </p:sp>
      <p:sp>
        <p:nvSpPr>
          <p:cNvPr id="9" name="Title 8"/>
          <p:cNvSpPr>
            <a:spLocks noGrp="1"/>
          </p:cNvSpPr>
          <p:nvPr>
            <p:ph type="title" hasCustomPrompt="1"/>
          </p:nvPr>
        </p:nvSpPr>
        <p:spPr>
          <a:xfrm>
            <a:off x="719999" y="396000"/>
            <a:ext cx="11158697" cy="756000"/>
          </a:xfrm>
        </p:spPr>
        <p:txBody>
          <a:bodyPr/>
          <a:lstStyle>
            <a:lvl1pPr>
              <a:defRPr>
                <a:solidFill>
                  <a:schemeClr val="tx1"/>
                </a:solidFill>
                <a:latin typeface="Segoe UI" panose="020B0502040204020203" pitchFamily="34" charset="0"/>
                <a:cs typeface="Segoe UI" panose="020B0502040204020203" pitchFamily="34" charset="0"/>
              </a:defRPr>
            </a:lvl1pPr>
          </a:lstStyle>
          <a:p>
            <a:r>
              <a:rPr lang="sv-SE" dirty="0"/>
              <a:t>Klicka här för att lägga till rubrik</a:t>
            </a:r>
            <a:endParaRPr lang="en-GB" dirty="0"/>
          </a:p>
        </p:txBody>
      </p:sp>
      <p:sp>
        <p:nvSpPr>
          <p:cNvPr id="8" name="Picture Placeholder 7"/>
          <p:cNvSpPr>
            <a:spLocks noGrp="1"/>
          </p:cNvSpPr>
          <p:nvPr>
            <p:ph type="pic" sz="quarter" idx="13"/>
          </p:nvPr>
        </p:nvSpPr>
        <p:spPr>
          <a:xfrm>
            <a:off x="6118697" y="1156138"/>
            <a:ext cx="5760000" cy="3415861"/>
          </a:xfrm>
          <a:solidFill>
            <a:schemeClr val="bg1">
              <a:lumMod val="95000"/>
            </a:schemeClr>
          </a:solidFill>
        </p:spPr>
        <p:txBody>
          <a:bodyPr anchor="ctr" anchorCtr="0"/>
          <a:lstStyle>
            <a:lvl1pPr marL="0" indent="0" algn="ctr">
              <a:buNone/>
              <a:defRPr>
                <a:solidFill>
                  <a:schemeClr val="tx1"/>
                </a:solidFill>
                <a:latin typeface="Segoe UI" panose="020B0502040204020203" pitchFamily="34" charset="0"/>
                <a:cs typeface="Segoe UI" panose="020B0502040204020203" pitchFamily="34" charset="0"/>
              </a:defRPr>
            </a:lvl1pPr>
          </a:lstStyle>
          <a:p>
            <a:r>
              <a:rPr lang="sv-SE"/>
              <a:t>Klicka på ikonen för att lägga till en bild</a:t>
            </a:r>
            <a:endParaRPr lang="en-GB" dirty="0"/>
          </a:p>
        </p:txBody>
      </p:sp>
      <p:sp>
        <p:nvSpPr>
          <p:cNvPr id="10" name="Rectangle 9"/>
          <p:cNvSpPr/>
          <p:nvPr userDrawn="1"/>
        </p:nvSpPr>
        <p:spPr>
          <a:xfrm>
            <a:off x="0" y="1749600"/>
            <a:ext cx="190800" cy="336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1124" y="396000"/>
            <a:ext cx="10404000" cy="756000"/>
          </a:xfrm>
          <a:prstGeom prst="rect">
            <a:avLst/>
          </a:prstGeom>
        </p:spPr>
        <p:txBody>
          <a:bodyPr vert="horz" lIns="0" tIns="0" rIns="0" bIns="0" rtlCol="0" anchor="t" anchorCtr="0">
            <a:normAutofit/>
          </a:bodyPr>
          <a:lstStyle/>
          <a:p>
            <a:r>
              <a:rPr lang="sv-SE" dirty="0"/>
              <a:t>Klicka här för att lägga till rubrik</a:t>
            </a:r>
            <a:endParaRPr lang="en-GB" dirty="0"/>
          </a:p>
        </p:txBody>
      </p:sp>
      <p:sp>
        <p:nvSpPr>
          <p:cNvPr id="3" name="Text Placeholder 2"/>
          <p:cNvSpPr>
            <a:spLocks noGrp="1"/>
          </p:cNvSpPr>
          <p:nvPr>
            <p:ph type="body" idx="1"/>
          </p:nvPr>
        </p:nvSpPr>
        <p:spPr>
          <a:xfrm>
            <a:off x="721124" y="1152000"/>
            <a:ext cx="10404000" cy="4464000"/>
          </a:xfrm>
          <a:prstGeom prst="rect">
            <a:avLst/>
          </a:prstGeom>
        </p:spPr>
        <p:txBody>
          <a:bodyPr vert="horz" lIns="0" tIns="0" rIns="0" bIns="0" rtlCol="0">
            <a:normAutofit/>
          </a:bodyPr>
          <a:lstStyle/>
          <a:p>
            <a:pPr lvl="0"/>
            <a:r>
              <a:rPr lang="sv-SE" dirty="0"/>
              <a:t>Skriv in texten här</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sp>
        <p:nvSpPr>
          <p:cNvPr id="4" name="Date Placeholder 3"/>
          <p:cNvSpPr>
            <a:spLocks noGrp="1"/>
          </p:cNvSpPr>
          <p:nvPr>
            <p:ph type="dt" sz="half" idx="2"/>
          </p:nvPr>
        </p:nvSpPr>
        <p:spPr>
          <a:xfrm>
            <a:off x="6740437" y="6419648"/>
            <a:ext cx="774000" cy="180000"/>
          </a:xfrm>
          <a:prstGeom prst="rect">
            <a:avLst/>
          </a:prstGeom>
        </p:spPr>
        <p:txBody>
          <a:bodyPr vert="horz" lIns="0" tIns="0" rIns="0" bIns="0" rtlCol="0" anchor="ctr"/>
          <a:lstStyle>
            <a:lvl1pPr algn="l">
              <a:defRPr sz="1200">
                <a:solidFill>
                  <a:schemeClr val="accent1"/>
                </a:solidFill>
              </a:defRPr>
            </a:lvl1pPr>
          </a:lstStyle>
          <a:p>
            <a:fld id="{2CC73705-3BB8-4878-AA65-7EDAAA71C0D3}" type="datetimeFigureOut">
              <a:rPr lang="en-GB" smtClean="0"/>
              <a:pPr/>
              <a:t>25/09/2023</a:t>
            </a:fld>
            <a:endParaRPr lang="en-GB" dirty="0"/>
          </a:p>
        </p:txBody>
      </p:sp>
      <p:sp>
        <p:nvSpPr>
          <p:cNvPr id="5" name="Footer Placeholder 4"/>
          <p:cNvSpPr>
            <a:spLocks noGrp="1"/>
          </p:cNvSpPr>
          <p:nvPr>
            <p:ph type="ftr" sz="quarter" idx="3"/>
          </p:nvPr>
        </p:nvSpPr>
        <p:spPr>
          <a:xfrm>
            <a:off x="7600899" y="6419648"/>
            <a:ext cx="3168000" cy="180000"/>
          </a:xfrm>
          <a:prstGeom prst="rect">
            <a:avLst/>
          </a:prstGeom>
        </p:spPr>
        <p:txBody>
          <a:bodyPr vert="horz" lIns="0" tIns="0" rIns="0" bIns="0" rtlCol="0" anchor="ctr"/>
          <a:lstStyle>
            <a:lvl1pPr algn="l">
              <a:defRPr sz="1200" cap="all" baseline="0">
                <a:solidFill>
                  <a:schemeClr val="accent1"/>
                </a:solidFill>
              </a:defRPr>
            </a:lvl1pPr>
          </a:lstStyle>
          <a:p>
            <a:endParaRPr lang="en-GB" dirty="0"/>
          </a:p>
        </p:txBody>
      </p:sp>
      <p:sp>
        <p:nvSpPr>
          <p:cNvPr id="6" name="Slide Number Placeholder 5"/>
          <p:cNvSpPr>
            <a:spLocks noGrp="1"/>
          </p:cNvSpPr>
          <p:nvPr>
            <p:ph type="sldNum" sz="quarter" idx="4"/>
          </p:nvPr>
        </p:nvSpPr>
        <p:spPr>
          <a:xfrm>
            <a:off x="11399412" y="6419648"/>
            <a:ext cx="542707" cy="180000"/>
          </a:xfrm>
          <a:prstGeom prst="rect">
            <a:avLst/>
          </a:prstGeom>
        </p:spPr>
        <p:txBody>
          <a:bodyPr vert="horz" lIns="0" tIns="0" rIns="0" bIns="0" rtlCol="0" anchor="ctr"/>
          <a:lstStyle>
            <a:lvl1pPr algn="r">
              <a:defRPr sz="1200">
                <a:solidFill>
                  <a:schemeClr val="accent1"/>
                </a:solidFill>
              </a:defRPr>
            </a:lvl1pPr>
          </a:lstStyle>
          <a:p>
            <a:fld id="{0960F519-1A6F-418B-B5F1-548D58A7CD0B}" type="slidenum">
              <a:rPr lang="en-GB" smtClean="0"/>
              <a:pPr/>
              <a:t>‹#›</a:t>
            </a:fld>
            <a:endParaRPr lang="en-GB" dirty="0"/>
          </a:p>
        </p:txBody>
      </p:sp>
      <p:pic>
        <p:nvPicPr>
          <p:cNvPr id="10" name="Picture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88168" y="5976183"/>
            <a:ext cx="2268000" cy="593578"/>
          </a:xfrm>
          <a:prstGeom prst="rect">
            <a:avLst/>
          </a:prstGeom>
        </p:spPr>
      </p:pic>
    </p:spTree>
    <p:extLst>
      <p:ext uri="{BB962C8B-B14F-4D97-AF65-F5344CB8AC3E}">
        <p14:creationId xmlns:p14="http://schemas.microsoft.com/office/powerpoint/2010/main" val="3666195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63" r:id="rId6"/>
    <p:sldLayoutId id="2147483664" r:id="rId7"/>
    <p:sldLayoutId id="2147483665" r:id="rId8"/>
    <p:sldLayoutId id="2147483666" r:id="rId9"/>
    <p:sldLayoutId id="2147483654" r:id="rId10"/>
    <p:sldLayoutId id="2147483655"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val.ax/om-val-pa-aland/handelserapportering-valet-2023"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val.ax/valmyndigheter/landskapsregeringens-anvisningar-brev" TargetMode="External"/><Relationship Id="rId2" Type="http://schemas.openxmlformats.org/officeDocument/2006/relationships/hyperlink" Target="https://www.val.ax/om-val-pa-aland/lagstiftning" TargetMode="External"/><Relationship Id="rId1" Type="http://schemas.openxmlformats.org/officeDocument/2006/relationships/slideLayout" Target="../slideLayouts/slideLayout2.xml"/><Relationship Id="rId4" Type="http://schemas.openxmlformats.org/officeDocument/2006/relationships/hyperlink" Target="https://www.val.ax/valmyndigheter/valtidtabell-202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valinfo@regeringen.a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www.val.ax/kandidater-partier/kandidatnominering/stalla-kandidater-kommunalv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0377E3-2856-6AEF-13A7-C2C9DBF78C93}"/>
              </a:ext>
            </a:extLst>
          </p:cNvPr>
          <p:cNvSpPr>
            <a:spLocks noGrp="1"/>
          </p:cNvSpPr>
          <p:nvPr>
            <p:ph type="ctrTitle"/>
          </p:nvPr>
        </p:nvSpPr>
        <p:spPr/>
        <p:txBody>
          <a:bodyPr>
            <a:normAutofit fontScale="90000"/>
          </a:bodyPr>
          <a:lstStyle/>
          <a:p>
            <a:r>
              <a:rPr lang="sv-FI" dirty="0"/>
              <a:t>Valutbildning 1: Kandidatanmälning och förtidsröstning</a:t>
            </a:r>
          </a:p>
        </p:txBody>
      </p:sp>
      <p:sp>
        <p:nvSpPr>
          <p:cNvPr id="3" name="Underrubrik 2">
            <a:extLst>
              <a:ext uri="{FF2B5EF4-FFF2-40B4-BE49-F238E27FC236}">
                <a16:creationId xmlns:a16="http://schemas.microsoft.com/office/drawing/2014/main" id="{260C33C8-1B45-F187-8AC8-657E5D00F082}"/>
              </a:ext>
            </a:extLst>
          </p:cNvPr>
          <p:cNvSpPr>
            <a:spLocks noGrp="1"/>
          </p:cNvSpPr>
          <p:nvPr>
            <p:ph type="subTitle" idx="1"/>
          </p:nvPr>
        </p:nvSpPr>
        <p:spPr/>
        <p:txBody>
          <a:bodyPr/>
          <a:lstStyle/>
          <a:p>
            <a:r>
              <a:rPr lang="sv-FI" dirty="0"/>
              <a:t>4.9.2023</a:t>
            </a:r>
          </a:p>
          <a:p>
            <a:r>
              <a:rPr lang="sv-FI" dirty="0"/>
              <a:t>Rasmus Lindqvist, rättssakkunnig </a:t>
            </a:r>
          </a:p>
        </p:txBody>
      </p:sp>
    </p:spTree>
    <p:extLst>
      <p:ext uri="{BB962C8B-B14F-4D97-AF65-F5344CB8AC3E}">
        <p14:creationId xmlns:p14="http://schemas.microsoft.com/office/powerpoint/2010/main" val="155630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403AEB-2412-D1A2-682B-C838A0A6FA27}"/>
              </a:ext>
            </a:extLst>
          </p:cNvPr>
          <p:cNvSpPr>
            <a:spLocks noGrp="1"/>
          </p:cNvSpPr>
          <p:nvPr>
            <p:ph type="title"/>
          </p:nvPr>
        </p:nvSpPr>
        <p:spPr/>
        <p:txBody>
          <a:bodyPr/>
          <a:lstStyle/>
          <a:p>
            <a:r>
              <a:rPr lang="sv-FI" dirty="0"/>
              <a:t>Några andra nyheter</a:t>
            </a:r>
          </a:p>
        </p:txBody>
      </p:sp>
      <p:sp>
        <p:nvSpPr>
          <p:cNvPr id="3" name="Platshållare för innehåll 2">
            <a:extLst>
              <a:ext uri="{FF2B5EF4-FFF2-40B4-BE49-F238E27FC236}">
                <a16:creationId xmlns:a16="http://schemas.microsoft.com/office/drawing/2014/main" id="{76BCBC6E-3714-143A-630C-E3E0AE84BE9A}"/>
              </a:ext>
            </a:extLst>
          </p:cNvPr>
          <p:cNvSpPr>
            <a:spLocks noGrp="1"/>
          </p:cNvSpPr>
          <p:nvPr>
            <p:ph idx="1"/>
          </p:nvPr>
        </p:nvSpPr>
        <p:spPr>
          <a:xfrm>
            <a:off x="721124" y="1151999"/>
            <a:ext cx="10404000" cy="4733895"/>
          </a:xfrm>
        </p:spPr>
        <p:txBody>
          <a:bodyPr>
            <a:normAutofit fontScale="92500" lnSpcReduction="10000"/>
          </a:bodyPr>
          <a:lstStyle/>
          <a:p>
            <a:r>
              <a:rPr lang="sv-FI" dirty="0"/>
              <a:t>Nytt valrapporteringssystem då det gamla inte var möjligt att fortsätta använda. Under valkvällen kommer rapporteringen av valresultatet att kunna följas via hemsidan </a:t>
            </a:r>
            <a:r>
              <a:rPr lang="sv-FI" b="1" dirty="0"/>
              <a:t>valresultat.ax</a:t>
            </a:r>
          </a:p>
          <a:p>
            <a:endParaRPr lang="sv-FI" b="1" dirty="0"/>
          </a:p>
          <a:p>
            <a:r>
              <a:rPr lang="sv-FI" dirty="0"/>
              <a:t>För att förbättra tillgängligheten i vallokalerna har landskapsregeringen tagit fram västar för valfunktionärerna</a:t>
            </a:r>
          </a:p>
          <a:p>
            <a:endParaRPr lang="sv-FI" dirty="0"/>
          </a:p>
          <a:p>
            <a:r>
              <a:rPr lang="sv-FI" dirty="0"/>
              <a:t>Tillsammans förbättrar vi de allmänna valen – genom bland annat händelserapportering via val.ax:</a:t>
            </a:r>
          </a:p>
          <a:p>
            <a:pPr lvl="1"/>
            <a:r>
              <a:rPr lang="sv-FI" dirty="0">
                <a:hlinkClick r:id="rId2"/>
              </a:rPr>
              <a:t>https://www.val.ax/om-val-pa-aland/handelserapportering-valet-2023</a:t>
            </a:r>
            <a:endParaRPr lang="sv-FI" dirty="0"/>
          </a:p>
          <a:p>
            <a:pPr lvl="1"/>
            <a:endParaRPr lang="sv-FI" dirty="0"/>
          </a:p>
          <a:p>
            <a:pPr lvl="1"/>
            <a:r>
              <a:rPr lang="sv-FI" dirty="0"/>
              <a:t>Rapportera om det finns något som kan förbättras, kan gälla vallokalen, assistans vid röstning, informationen på val.ax – låg tröskel rapportering</a:t>
            </a:r>
          </a:p>
          <a:p>
            <a:pPr lvl="1"/>
            <a:endParaRPr lang="sv-FI" dirty="0"/>
          </a:p>
          <a:p>
            <a:r>
              <a:rPr lang="sv-FI" dirty="0"/>
              <a:t>Barnens val ordnas igen – barn kan rösta på olika djur – ordnas av JCI</a:t>
            </a:r>
          </a:p>
          <a:p>
            <a:endParaRPr lang="sv-FI" dirty="0"/>
          </a:p>
        </p:txBody>
      </p:sp>
    </p:spTree>
    <p:extLst>
      <p:ext uri="{BB962C8B-B14F-4D97-AF65-F5344CB8AC3E}">
        <p14:creationId xmlns:p14="http://schemas.microsoft.com/office/powerpoint/2010/main" val="1309456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407C27-AFC2-218B-DD56-66DA4FA2C027}"/>
              </a:ext>
            </a:extLst>
          </p:cNvPr>
          <p:cNvSpPr>
            <a:spLocks noGrp="1"/>
          </p:cNvSpPr>
          <p:nvPr>
            <p:ph type="title"/>
          </p:nvPr>
        </p:nvSpPr>
        <p:spPr/>
        <p:txBody>
          <a:bodyPr/>
          <a:lstStyle/>
          <a:p>
            <a:r>
              <a:rPr lang="sv-FI" dirty="0"/>
              <a:t>Information:</a:t>
            </a:r>
          </a:p>
        </p:txBody>
      </p:sp>
      <p:sp>
        <p:nvSpPr>
          <p:cNvPr id="3" name="Platshållare för innehåll 2">
            <a:extLst>
              <a:ext uri="{FF2B5EF4-FFF2-40B4-BE49-F238E27FC236}">
                <a16:creationId xmlns:a16="http://schemas.microsoft.com/office/drawing/2014/main" id="{C43F0C6C-94F5-8AD5-C643-539ACDA0CCA3}"/>
              </a:ext>
            </a:extLst>
          </p:cNvPr>
          <p:cNvSpPr>
            <a:spLocks noGrp="1"/>
          </p:cNvSpPr>
          <p:nvPr>
            <p:ph idx="1"/>
          </p:nvPr>
        </p:nvSpPr>
        <p:spPr/>
        <p:txBody>
          <a:bodyPr>
            <a:normAutofit fontScale="92500" lnSpcReduction="10000"/>
          </a:bodyPr>
          <a:lstStyle/>
          <a:p>
            <a:r>
              <a:rPr lang="sv-FI" dirty="0"/>
              <a:t>Val.ax </a:t>
            </a:r>
          </a:p>
          <a:p>
            <a:endParaRPr lang="sv-FI" dirty="0"/>
          </a:p>
          <a:p>
            <a:r>
              <a:rPr lang="sv-FI" dirty="0"/>
              <a:t>Lagstiftningen: </a:t>
            </a:r>
          </a:p>
          <a:p>
            <a:pPr lvl="1"/>
            <a:r>
              <a:rPr lang="sv-FI" dirty="0">
                <a:hlinkClick r:id="rId2"/>
              </a:rPr>
              <a:t>https://www.val.ax/om-val-pa-aland/lagstiftning</a:t>
            </a:r>
            <a:endParaRPr lang="sv-FI" dirty="0"/>
          </a:p>
          <a:p>
            <a:endParaRPr lang="sv-FI" dirty="0"/>
          </a:p>
          <a:p>
            <a:r>
              <a:rPr lang="sv-FI" dirty="0"/>
              <a:t>Valanvisningarna: </a:t>
            </a:r>
          </a:p>
          <a:p>
            <a:pPr lvl="1"/>
            <a:r>
              <a:rPr lang="sv-FI" dirty="0">
                <a:hlinkClick r:id="rId3"/>
              </a:rPr>
              <a:t>https://www.val.ax/valmyndigheter/landskapsregeringens-anvisningar-brev</a:t>
            </a:r>
            <a:endParaRPr lang="sv-FI" dirty="0"/>
          </a:p>
          <a:p>
            <a:pPr lvl="1"/>
            <a:endParaRPr lang="sv-FI" dirty="0"/>
          </a:p>
          <a:p>
            <a:r>
              <a:rPr lang="sv-FI" dirty="0"/>
              <a:t>Valtidtabellen:</a:t>
            </a:r>
          </a:p>
          <a:p>
            <a:pPr lvl="1"/>
            <a:r>
              <a:rPr lang="sv-FI" dirty="0">
                <a:hlinkClick r:id="rId4"/>
              </a:rPr>
              <a:t>https://www.val.ax/valmyndigheter/valtidtabell-2023</a:t>
            </a:r>
            <a:endParaRPr lang="sv-FI" dirty="0"/>
          </a:p>
          <a:p>
            <a:pPr lvl="1"/>
            <a:endParaRPr lang="sv-FI" dirty="0"/>
          </a:p>
          <a:p>
            <a:r>
              <a:rPr lang="sv-FI" dirty="0"/>
              <a:t>Frågor och svar för valmyndigheter:</a:t>
            </a:r>
          </a:p>
          <a:p>
            <a:pPr lvl="1"/>
            <a:r>
              <a:rPr lang="sv-FI" dirty="0"/>
              <a:t>https://www.val.ax/valmyndigheter/vanliga-fragor-svar-valmyndigheter</a:t>
            </a:r>
          </a:p>
        </p:txBody>
      </p:sp>
    </p:spTree>
    <p:extLst>
      <p:ext uri="{BB962C8B-B14F-4D97-AF65-F5344CB8AC3E}">
        <p14:creationId xmlns:p14="http://schemas.microsoft.com/office/powerpoint/2010/main" val="3538287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1CA897-2DEF-6006-26EC-B52F7707DC19}"/>
              </a:ext>
            </a:extLst>
          </p:cNvPr>
          <p:cNvSpPr>
            <a:spLocks noGrp="1"/>
          </p:cNvSpPr>
          <p:nvPr>
            <p:ph type="ctrTitle"/>
          </p:nvPr>
        </p:nvSpPr>
        <p:spPr/>
        <p:txBody>
          <a:bodyPr/>
          <a:lstStyle/>
          <a:p>
            <a:r>
              <a:rPr lang="sv-FI" dirty="0"/>
              <a:t>Gemensamma allmänna bestämmelser om röstningen</a:t>
            </a:r>
          </a:p>
        </p:txBody>
      </p:sp>
      <p:sp>
        <p:nvSpPr>
          <p:cNvPr id="3" name="Underrubrik 2">
            <a:extLst>
              <a:ext uri="{FF2B5EF4-FFF2-40B4-BE49-F238E27FC236}">
                <a16:creationId xmlns:a16="http://schemas.microsoft.com/office/drawing/2014/main" id="{070B3DB7-705D-F3EF-E0B5-D30C60418865}"/>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18998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A48450-8D1C-5937-A5E2-AACFA2AAA210}"/>
              </a:ext>
            </a:extLst>
          </p:cNvPr>
          <p:cNvSpPr>
            <a:spLocks noGrp="1"/>
          </p:cNvSpPr>
          <p:nvPr>
            <p:ph type="title"/>
          </p:nvPr>
        </p:nvSpPr>
        <p:spPr/>
        <p:txBody>
          <a:bodyPr>
            <a:normAutofit fontScale="90000"/>
          </a:bodyPr>
          <a:lstStyle/>
          <a:p>
            <a:r>
              <a:rPr lang="sv-FI" dirty="0"/>
              <a:t>Allmänna bestämmelser om genomförande av röstningen </a:t>
            </a:r>
          </a:p>
        </p:txBody>
      </p:sp>
      <p:sp>
        <p:nvSpPr>
          <p:cNvPr id="3" name="Platshållare för innehåll 2">
            <a:extLst>
              <a:ext uri="{FF2B5EF4-FFF2-40B4-BE49-F238E27FC236}">
                <a16:creationId xmlns:a16="http://schemas.microsoft.com/office/drawing/2014/main" id="{424A726D-9679-B10C-7C0F-6B3DB7E53E5B}"/>
              </a:ext>
            </a:extLst>
          </p:cNvPr>
          <p:cNvSpPr>
            <a:spLocks noGrp="1"/>
          </p:cNvSpPr>
          <p:nvPr>
            <p:ph idx="1"/>
          </p:nvPr>
        </p:nvSpPr>
        <p:spPr>
          <a:xfrm>
            <a:off x="721124" y="1705708"/>
            <a:ext cx="10404000" cy="3910292"/>
          </a:xfrm>
        </p:spPr>
        <p:txBody>
          <a:bodyPr>
            <a:normAutofit lnSpcReduction="10000"/>
          </a:bodyPr>
          <a:lstStyle/>
          <a:p>
            <a:r>
              <a:rPr lang="sv-FI" dirty="0"/>
              <a:t>Enligt vallagen får det inte i eller omedelbart utanför förtidsröstningsstället hållas tal, publiceras eller delas ut tryckta eller skrivna upprop eller bedrivas någon annan aktivitet som utsätter väljarna för påverkan eller försök därtill, eller som inskränker deras valfrihet på något sätt. </a:t>
            </a:r>
          </a:p>
          <a:p>
            <a:endParaRPr lang="sv-FI" dirty="0"/>
          </a:p>
          <a:p>
            <a:r>
              <a:rPr lang="sv-FI" dirty="0"/>
              <a:t>Valförrättarna har rätt att vidta åtgärder för att upprätthålla ordningen och trygga att valförrättningen fortgår ostörd, vid behov kan polis tillkallas. </a:t>
            </a:r>
          </a:p>
          <a:p>
            <a:endParaRPr lang="sv-FI" dirty="0"/>
          </a:p>
          <a:p>
            <a:r>
              <a:rPr lang="sv-FI" dirty="0"/>
              <a:t>Det är skäl att hålla uppsikt över valbåsen och med jämna mellanrum kontrollera att det inte görs åverkan på kandidatlistor eller annan utrustning.</a:t>
            </a:r>
          </a:p>
        </p:txBody>
      </p:sp>
    </p:spTree>
    <p:extLst>
      <p:ext uri="{BB962C8B-B14F-4D97-AF65-F5344CB8AC3E}">
        <p14:creationId xmlns:p14="http://schemas.microsoft.com/office/powerpoint/2010/main" val="2976454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6537D-436A-3C11-29BD-2AD8795E2772}"/>
              </a:ext>
            </a:extLst>
          </p:cNvPr>
          <p:cNvSpPr>
            <a:spLocks noGrp="1"/>
          </p:cNvSpPr>
          <p:nvPr>
            <p:ph type="title"/>
          </p:nvPr>
        </p:nvSpPr>
        <p:spPr/>
        <p:txBody>
          <a:bodyPr>
            <a:normAutofit fontScale="90000"/>
          </a:bodyPr>
          <a:lstStyle/>
          <a:p>
            <a:r>
              <a:rPr lang="sv-FI" dirty="0"/>
              <a:t>Allmänna bestämmelser om genomförande av röstningen </a:t>
            </a:r>
          </a:p>
        </p:txBody>
      </p:sp>
      <p:sp>
        <p:nvSpPr>
          <p:cNvPr id="3" name="Platshållare för innehåll 2">
            <a:extLst>
              <a:ext uri="{FF2B5EF4-FFF2-40B4-BE49-F238E27FC236}">
                <a16:creationId xmlns:a16="http://schemas.microsoft.com/office/drawing/2014/main" id="{9A1C9D30-1985-E0DB-87FF-A23D8C3861E2}"/>
              </a:ext>
            </a:extLst>
          </p:cNvPr>
          <p:cNvSpPr>
            <a:spLocks noGrp="1"/>
          </p:cNvSpPr>
          <p:nvPr>
            <p:ph idx="1"/>
          </p:nvPr>
        </p:nvSpPr>
        <p:spPr>
          <a:xfrm>
            <a:off x="721124" y="1652954"/>
            <a:ext cx="10404000" cy="3963046"/>
          </a:xfrm>
        </p:spPr>
        <p:txBody>
          <a:bodyPr>
            <a:normAutofit fontScale="85000" lnSpcReduction="10000"/>
          </a:bodyPr>
          <a:lstStyle/>
          <a:p>
            <a:r>
              <a:rPr lang="sv-FI" dirty="0"/>
              <a:t>Anteckningen på valsedeln ska göras innanför en valskärm eller på något annat sätt som garanterar att valhemligheten bevaras. Väljaren har rätt att på begäran få nya valsedlar. Väljaren ska då riva sönder de först utgivna valsedlarna under valbestyrelsens/valförrättarnas uppsikt. </a:t>
            </a:r>
          </a:p>
          <a:p>
            <a:endParaRPr lang="sv-FI" dirty="0"/>
          </a:p>
          <a:p>
            <a:r>
              <a:rPr lang="sv-FI" dirty="0"/>
              <a:t>En väljare ska avge sin röst personligen. På begäran ska dock en medlem av valbestyrelsen/valförrättare bistå vid röstningen. </a:t>
            </a:r>
          </a:p>
          <a:p>
            <a:endParaRPr lang="sv-FI" dirty="0"/>
          </a:p>
          <a:p>
            <a:r>
              <a:rPr lang="sv-FI" dirty="0"/>
              <a:t>En väljare vars förmåga att göra en anteckning på valsedeln försvåras på grund av en funktionsnedsättning, sjukdom eller kroppsskada får vid röstningen anlita den person han eller hon själv önskar som biträde (t.ex. någon i personalen vid inrättningen). En uppställd kandidat eller en kandidats make eller maka, barn, syskon eller föräldrar får inte vara biträde. Den som bistår en väljare är skyldig att samvetsgrant följa väljarens anvisningar och ska hemlighålla vad han eller hon har fått veta i samband med röstningen.</a:t>
            </a:r>
          </a:p>
        </p:txBody>
      </p:sp>
    </p:spTree>
    <p:extLst>
      <p:ext uri="{BB962C8B-B14F-4D97-AF65-F5344CB8AC3E}">
        <p14:creationId xmlns:p14="http://schemas.microsoft.com/office/powerpoint/2010/main" val="171599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69B887-9C69-8888-F4B9-EF892D5B5AE1}"/>
              </a:ext>
            </a:extLst>
          </p:cNvPr>
          <p:cNvSpPr>
            <a:spLocks noGrp="1"/>
          </p:cNvSpPr>
          <p:nvPr>
            <p:ph type="title"/>
          </p:nvPr>
        </p:nvSpPr>
        <p:spPr/>
        <p:txBody>
          <a:bodyPr>
            <a:normAutofit fontScale="90000"/>
          </a:bodyPr>
          <a:lstStyle/>
          <a:p>
            <a:r>
              <a:rPr lang="sv-FI" dirty="0"/>
              <a:t>Allmänna bestämmelser om genomförande av röstningen </a:t>
            </a:r>
          </a:p>
        </p:txBody>
      </p:sp>
      <p:sp>
        <p:nvSpPr>
          <p:cNvPr id="3" name="Platshållare för innehåll 2">
            <a:extLst>
              <a:ext uri="{FF2B5EF4-FFF2-40B4-BE49-F238E27FC236}">
                <a16:creationId xmlns:a16="http://schemas.microsoft.com/office/drawing/2014/main" id="{BD39CEA4-0929-B0AD-4160-5E46060D6A3A}"/>
              </a:ext>
            </a:extLst>
          </p:cNvPr>
          <p:cNvSpPr>
            <a:spLocks noGrp="1"/>
          </p:cNvSpPr>
          <p:nvPr>
            <p:ph idx="1"/>
          </p:nvPr>
        </p:nvSpPr>
        <p:spPr>
          <a:xfrm>
            <a:off x="721124" y="1617785"/>
            <a:ext cx="10404000" cy="3998215"/>
          </a:xfrm>
        </p:spPr>
        <p:txBody>
          <a:bodyPr>
            <a:normAutofit/>
          </a:bodyPr>
          <a:lstStyle/>
          <a:p>
            <a:r>
              <a:rPr lang="sv-FI" dirty="0"/>
              <a:t>Alla väljare ska kunna styrka sin identitet. Väljaren ska i regel kunna uppvisa en handling som styrker identiteten, t.ex. pass, identitetsbevis eller körkort. En sådan handling ska dock inte ovillkorligen krävas av väljaren om hans eller hennes identitet kan säkerställas på annat sätt, t.ex. om valbestyrelsen känner väljaren. </a:t>
            </a:r>
          </a:p>
          <a:p>
            <a:endParaRPr lang="sv-FI" dirty="0"/>
          </a:p>
          <a:p>
            <a:r>
              <a:rPr lang="sv-FI" dirty="0"/>
              <a:t>En väljare som inom den tid som bestämts för förtidsröstningen har infunnit sig men inte hunnit rösta under denna tid, har rätt att rösta också efter nämnda tids utgång. </a:t>
            </a:r>
          </a:p>
        </p:txBody>
      </p:sp>
    </p:spTree>
    <p:extLst>
      <p:ext uri="{BB962C8B-B14F-4D97-AF65-F5344CB8AC3E}">
        <p14:creationId xmlns:p14="http://schemas.microsoft.com/office/powerpoint/2010/main" val="4110919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74CA11-274E-7C27-33A4-22799F4736D9}"/>
              </a:ext>
            </a:extLst>
          </p:cNvPr>
          <p:cNvSpPr>
            <a:spLocks noGrp="1"/>
          </p:cNvSpPr>
          <p:nvPr>
            <p:ph type="ctrTitle"/>
          </p:nvPr>
        </p:nvSpPr>
        <p:spPr/>
        <p:txBody>
          <a:bodyPr/>
          <a:lstStyle/>
          <a:p>
            <a:r>
              <a:rPr lang="sv-FI" dirty="0"/>
              <a:t>Valförrättarna vid förtidsröstningsställets uppgifter</a:t>
            </a:r>
          </a:p>
        </p:txBody>
      </p:sp>
      <p:sp>
        <p:nvSpPr>
          <p:cNvPr id="3" name="Underrubrik 2">
            <a:extLst>
              <a:ext uri="{FF2B5EF4-FFF2-40B4-BE49-F238E27FC236}">
                <a16:creationId xmlns:a16="http://schemas.microsoft.com/office/drawing/2014/main" id="{DC84CC6A-10B1-2181-7351-590FEF1007C8}"/>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3152987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D41A87-12C4-414E-734F-3D85D70000B1}"/>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40C9556F-893A-B351-59C0-8017924903F7}"/>
              </a:ext>
            </a:extLst>
          </p:cNvPr>
          <p:cNvSpPr>
            <a:spLocks noGrp="1"/>
          </p:cNvSpPr>
          <p:nvPr>
            <p:ph idx="1"/>
          </p:nvPr>
        </p:nvSpPr>
        <p:spPr/>
        <p:txBody>
          <a:bodyPr>
            <a:normAutofit fontScale="92500" lnSpcReduction="20000"/>
          </a:bodyPr>
          <a:lstStyle/>
          <a:p>
            <a:r>
              <a:rPr lang="sv-FI" dirty="0"/>
              <a:t>Den kommunala centralvalnämnden utser minst två valförrättare för varje förtidsröstningsställe. </a:t>
            </a:r>
          </a:p>
          <a:p>
            <a:endParaRPr lang="sv-FI" dirty="0"/>
          </a:p>
          <a:p>
            <a:r>
              <a:rPr lang="sv-FI" dirty="0"/>
              <a:t>Till valförrättare kan förordnas vem som helst som är förmögen att utföra uppgiften och som har fyllt 18 år. </a:t>
            </a:r>
          </a:p>
          <a:p>
            <a:endParaRPr lang="sv-FI" dirty="0"/>
          </a:p>
          <a:p>
            <a:r>
              <a:rPr lang="sv-FI" dirty="0"/>
              <a:t>Jäv: Den som är kandidat i lagtings- eller kommunalvalet får inte vara valförrättare. En kandidats make eller maka, barn, syskon eller föräldrar får inte heller vara valförrättare. </a:t>
            </a:r>
          </a:p>
          <a:p>
            <a:endParaRPr lang="sv-FI" dirty="0"/>
          </a:p>
          <a:p>
            <a:r>
              <a:rPr lang="sv-FI" dirty="0"/>
              <a:t>Minst två valförrättare ska vara närvarande under hela den tid som förtidsröstningsstället är öppet. </a:t>
            </a:r>
          </a:p>
          <a:p>
            <a:endParaRPr lang="sv-FI" dirty="0"/>
          </a:p>
          <a:p>
            <a:r>
              <a:rPr lang="sv-FI" dirty="0"/>
              <a:t>Valförrättarnas uppdrag får inte anförtros någon som inte utsetts till valförrättare. </a:t>
            </a:r>
          </a:p>
        </p:txBody>
      </p:sp>
    </p:spTree>
    <p:extLst>
      <p:ext uri="{BB962C8B-B14F-4D97-AF65-F5344CB8AC3E}">
        <p14:creationId xmlns:p14="http://schemas.microsoft.com/office/powerpoint/2010/main" val="3522267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E181D-4F7D-407F-C824-44D8AE17F7DF}"/>
              </a:ext>
            </a:extLst>
          </p:cNvPr>
          <p:cNvSpPr>
            <a:spLocks noGrp="1"/>
          </p:cNvSpPr>
          <p:nvPr>
            <p:ph type="title"/>
          </p:nvPr>
        </p:nvSpPr>
        <p:spPr/>
        <p:txBody>
          <a:bodyPr/>
          <a:lstStyle/>
          <a:p>
            <a:r>
              <a:rPr lang="sv-FI" dirty="0"/>
              <a:t>Allmänt om uppdraget forts.</a:t>
            </a:r>
          </a:p>
        </p:txBody>
      </p:sp>
      <p:sp>
        <p:nvSpPr>
          <p:cNvPr id="3" name="Platshållare för innehåll 2">
            <a:extLst>
              <a:ext uri="{FF2B5EF4-FFF2-40B4-BE49-F238E27FC236}">
                <a16:creationId xmlns:a16="http://schemas.microsoft.com/office/drawing/2014/main" id="{48EB1D01-0143-BCBE-3FB4-38C683220739}"/>
              </a:ext>
            </a:extLst>
          </p:cNvPr>
          <p:cNvSpPr>
            <a:spLocks noGrp="1"/>
          </p:cNvSpPr>
          <p:nvPr>
            <p:ph idx="1"/>
          </p:nvPr>
        </p:nvSpPr>
        <p:spPr/>
        <p:txBody>
          <a:bodyPr/>
          <a:lstStyle/>
          <a:p>
            <a:r>
              <a:rPr lang="sv-FI" dirty="0"/>
              <a:t>En valobservatör som utsetts av landskapsregeringen, av en behörig nordisk myndighet eller av ett behörigt internationellt organ har rätt att närvara när valförrättarna utför sitt uppdrag. Om landskapsregeringen får information om valobservatörer – får kommunerna information. </a:t>
            </a:r>
          </a:p>
          <a:p>
            <a:endParaRPr lang="sv-FI" dirty="0"/>
          </a:p>
          <a:p>
            <a:r>
              <a:rPr lang="sv-FI" dirty="0"/>
              <a:t>Det är möjligt att media eller även enskilda väljare begär att få fotografera röstningen vid ett förtidsröstningsställe .Valförrättaren ska i varje enskilt fall bedöma om fotografering kan tillåtas. </a:t>
            </a:r>
          </a:p>
          <a:p>
            <a:pPr lvl="1"/>
            <a:r>
              <a:rPr lang="sv-FI" dirty="0"/>
              <a:t>Fotograferingen får inte på något sätt äventyra valhemligheten eller ordningen på förtidsröstningsstället. </a:t>
            </a:r>
          </a:p>
        </p:txBody>
      </p:sp>
    </p:spTree>
    <p:extLst>
      <p:ext uri="{BB962C8B-B14F-4D97-AF65-F5344CB8AC3E}">
        <p14:creationId xmlns:p14="http://schemas.microsoft.com/office/powerpoint/2010/main" val="3308128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5A9211-88C2-8FA9-9F7A-148AAE8B5AA8}"/>
              </a:ext>
            </a:extLst>
          </p:cNvPr>
          <p:cNvSpPr>
            <a:spLocks noGrp="1"/>
          </p:cNvSpPr>
          <p:nvPr>
            <p:ph type="title"/>
          </p:nvPr>
        </p:nvSpPr>
        <p:spPr/>
        <p:txBody>
          <a:bodyPr/>
          <a:lstStyle/>
          <a:p>
            <a:r>
              <a:rPr lang="sv-FI" dirty="0"/>
              <a:t>Förtidsröstningsstället förbereds </a:t>
            </a:r>
          </a:p>
        </p:txBody>
      </p:sp>
      <p:sp>
        <p:nvSpPr>
          <p:cNvPr id="3" name="Platshållare för innehåll 2">
            <a:extLst>
              <a:ext uri="{FF2B5EF4-FFF2-40B4-BE49-F238E27FC236}">
                <a16:creationId xmlns:a16="http://schemas.microsoft.com/office/drawing/2014/main" id="{1B394F76-106F-649C-6C72-A068AB771176}"/>
              </a:ext>
            </a:extLst>
          </p:cNvPr>
          <p:cNvSpPr>
            <a:spLocks noGrp="1"/>
          </p:cNvSpPr>
          <p:nvPr>
            <p:ph idx="1"/>
          </p:nvPr>
        </p:nvSpPr>
        <p:spPr/>
        <p:txBody>
          <a:bodyPr>
            <a:normAutofit lnSpcReduction="10000"/>
          </a:bodyPr>
          <a:lstStyle/>
          <a:p>
            <a:r>
              <a:rPr lang="sv-FI" dirty="0"/>
              <a:t>Den kommunala centralvalnämnden ansvarar – valförrättarna kontrollerar. </a:t>
            </a:r>
          </a:p>
          <a:p>
            <a:endParaRPr lang="sv-FI" dirty="0"/>
          </a:p>
          <a:p>
            <a:r>
              <a:rPr lang="sv-FI" dirty="0"/>
              <a:t>Förtidsröstningsstället ska vara tillgängligt för alla väljare utan hjälp.</a:t>
            </a:r>
          </a:p>
          <a:p>
            <a:endParaRPr lang="sv-FI" dirty="0"/>
          </a:p>
          <a:p>
            <a:r>
              <a:rPr lang="sv-FI" dirty="0"/>
              <a:t>Förtidsröstningsstället ska ha ett utrymme som är lämpligt för röstningen. Det ska finnas tillräckligt med plats också för väljare som inväntar sin tur. </a:t>
            </a:r>
          </a:p>
          <a:p>
            <a:endParaRPr lang="sv-FI" dirty="0"/>
          </a:p>
          <a:p>
            <a:r>
              <a:rPr lang="sv-FI" dirty="0"/>
              <a:t>I lokalerna ska finnas valskärmar som garanterar att valhemligheten skyddas. Sammanställningarna av kandidatlistor för vartdera valet ska finnas tillgängliga. Det ska vara tydligt för väljarna vilka kandidater som är uppställda i respektive val.</a:t>
            </a:r>
          </a:p>
          <a:p>
            <a:pPr lvl="1"/>
            <a:r>
              <a:rPr lang="sv-FI" dirty="0"/>
              <a:t>Personer med funktionshinder ska ha ändamålsenliga möjligheter att rösta bekvämt. </a:t>
            </a:r>
          </a:p>
        </p:txBody>
      </p:sp>
    </p:spTree>
    <p:extLst>
      <p:ext uri="{BB962C8B-B14F-4D97-AF65-F5344CB8AC3E}">
        <p14:creationId xmlns:p14="http://schemas.microsoft.com/office/powerpoint/2010/main" val="2305591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a:t>Agenda</a:t>
            </a:r>
          </a:p>
        </p:txBody>
      </p:sp>
      <p:sp>
        <p:nvSpPr>
          <p:cNvPr id="3" name="Content Placeholder 2"/>
          <p:cNvSpPr>
            <a:spLocks noGrp="1"/>
          </p:cNvSpPr>
          <p:nvPr>
            <p:ph idx="1"/>
          </p:nvPr>
        </p:nvSpPr>
        <p:spPr/>
        <p:txBody>
          <a:bodyPr/>
          <a:lstStyle/>
          <a:p>
            <a:r>
              <a:rPr lang="sv-FI" dirty="0"/>
              <a:t>Allmänt om valet </a:t>
            </a:r>
          </a:p>
          <a:p>
            <a:r>
              <a:rPr lang="sv-FI" dirty="0"/>
              <a:t>Valförrättarna och valbestyrelsens uppgifter</a:t>
            </a:r>
          </a:p>
          <a:p>
            <a:r>
              <a:rPr lang="sv-FI" dirty="0"/>
              <a:t>Kort paus</a:t>
            </a:r>
          </a:p>
          <a:p>
            <a:r>
              <a:rPr lang="sv-FI" dirty="0"/>
              <a:t>Kommunala centralvalnämndens uppgifter</a:t>
            </a:r>
          </a:p>
        </p:txBody>
      </p:sp>
    </p:spTree>
    <p:extLst>
      <p:ext uri="{BB962C8B-B14F-4D97-AF65-F5344CB8AC3E}">
        <p14:creationId xmlns:p14="http://schemas.microsoft.com/office/powerpoint/2010/main" val="622508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424FA3-CF9E-7788-6278-2B299D322D18}"/>
              </a:ext>
            </a:extLst>
          </p:cNvPr>
          <p:cNvSpPr>
            <a:spLocks noGrp="1"/>
          </p:cNvSpPr>
          <p:nvPr>
            <p:ph type="title"/>
          </p:nvPr>
        </p:nvSpPr>
        <p:spPr/>
        <p:txBody>
          <a:bodyPr/>
          <a:lstStyle/>
          <a:p>
            <a:r>
              <a:rPr lang="sv-FI" dirty="0"/>
              <a:t>Förtidsröstningsstället förbereds forts.</a:t>
            </a:r>
          </a:p>
        </p:txBody>
      </p:sp>
      <p:sp>
        <p:nvSpPr>
          <p:cNvPr id="3" name="Platshållare för innehåll 2">
            <a:extLst>
              <a:ext uri="{FF2B5EF4-FFF2-40B4-BE49-F238E27FC236}">
                <a16:creationId xmlns:a16="http://schemas.microsoft.com/office/drawing/2014/main" id="{B26CAADE-D1A6-FCCE-46AC-C27416F1C8F4}"/>
              </a:ext>
            </a:extLst>
          </p:cNvPr>
          <p:cNvSpPr>
            <a:spLocks noGrp="1"/>
          </p:cNvSpPr>
          <p:nvPr>
            <p:ph idx="1"/>
          </p:nvPr>
        </p:nvSpPr>
        <p:spPr>
          <a:xfrm>
            <a:off x="721124" y="1151999"/>
            <a:ext cx="10404000" cy="4756431"/>
          </a:xfrm>
        </p:spPr>
        <p:txBody>
          <a:bodyPr>
            <a:normAutofit fontScale="92500" lnSpcReduction="10000"/>
          </a:bodyPr>
          <a:lstStyle/>
          <a:p>
            <a:r>
              <a:rPr lang="sv-FI" dirty="0"/>
              <a:t>I valanvisningarna finns en lång lista på allt material som ska finnas vid förtidsröstningsstället – kontrollera att allt finns. </a:t>
            </a:r>
          </a:p>
          <a:p>
            <a:endParaRPr lang="sv-FI" dirty="0"/>
          </a:p>
          <a:p>
            <a:r>
              <a:rPr lang="sv-FI" dirty="0"/>
              <a:t>Landskapsregeringen har tagit fram västar som ska användas av valförrättarna vid förtidsröstningsställena för att skilja valförrättarna från övriga personer. Syftet med västarna är även att tydliggöra för väljaren vilka som är valfunktionärer. </a:t>
            </a:r>
          </a:p>
          <a:p>
            <a:endParaRPr lang="sv-FI" dirty="0"/>
          </a:p>
          <a:p>
            <a:r>
              <a:rPr lang="sv-FI" dirty="0"/>
              <a:t>Utrymmet ska dimensioneras så att det uppstår så lite köer och rusning som möjligt. </a:t>
            </a:r>
          </a:p>
          <a:p>
            <a:endParaRPr lang="sv-FI" dirty="0"/>
          </a:p>
          <a:p>
            <a:r>
              <a:rPr lang="sv-FI" dirty="0"/>
              <a:t>I valbåset/bakom valskärmarna ska placeras sammanställningen av kandidatlistorna för lagtingsvalet och kommunalvalet i den kommun förtidsröstningsstället finns samt en penna, landskapsregeringens instruktioner till väljaren om röstning och vid behov exempelvis ett förstoringsglas. </a:t>
            </a:r>
          </a:p>
        </p:txBody>
      </p:sp>
    </p:spTree>
    <p:extLst>
      <p:ext uri="{BB962C8B-B14F-4D97-AF65-F5344CB8AC3E}">
        <p14:creationId xmlns:p14="http://schemas.microsoft.com/office/powerpoint/2010/main" val="3820266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82488C-8317-03B4-622A-C2B45A699ECE}"/>
              </a:ext>
            </a:extLst>
          </p:cNvPr>
          <p:cNvSpPr>
            <a:spLocks noGrp="1"/>
          </p:cNvSpPr>
          <p:nvPr>
            <p:ph type="title"/>
          </p:nvPr>
        </p:nvSpPr>
        <p:spPr/>
        <p:txBody>
          <a:bodyPr/>
          <a:lstStyle/>
          <a:p>
            <a:r>
              <a:rPr lang="sv-FI" dirty="0"/>
              <a:t>Dagliga kontrollrutiner</a:t>
            </a:r>
          </a:p>
        </p:txBody>
      </p:sp>
      <p:sp>
        <p:nvSpPr>
          <p:cNvPr id="3" name="Platshållare för innehåll 2">
            <a:extLst>
              <a:ext uri="{FF2B5EF4-FFF2-40B4-BE49-F238E27FC236}">
                <a16:creationId xmlns:a16="http://schemas.microsoft.com/office/drawing/2014/main" id="{953C3519-3C3F-B931-B913-4AE6D387D32E}"/>
              </a:ext>
            </a:extLst>
          </p:cNvPr>
          <p:cNvSpPr>
            <a:spLocks noGrp="1"/>
          </p:cNvSpPr>
          <p:nvPr>
            <p:ph idx="1"/>
          </p:nvPr>
        </p:nvSpPr>
        <p:spPr/>
        <p:txBody>
          <a:bodyPr/>
          <a:lstStyle/>
          <a:p>
            <a:r>
              <a:rPr lang="sv-FI" dirty="0"/>
              <a:t>Varje förtidsröstningsdag ska valförrättaren innan förtidsröstningen börjar kontrollera att</a:t>
            </a:r>
          </a:p>
          <a:p>
            <a:pPr marL="457200" indent="-457200">
              <a:buFont typeface="+mj-lt"/>
              <a:buAutoNum type="arabicPeriod"/>
            </a:pPr>
            <a:r>
              <a:rPr lang="sv-FI" dirty="0"/>
              <a:t>allting är i sin ordning i lokalen: informationsskyltarna och valbåsen/valskärmarna finns på lämpliga ställen, pennor och sammanställningen av kandidatlistorna finns i båsen osv. </a:t>
            </a:r>
          </a:p>
          <a:p>
            <a:pPr marL="457200" indent="-457200">
              <a:buFont typeface="+mj-lt"/>
              <a:buAutoNum type="arabicPeriod"/>
            </a:pPr>
            <a:endParaRPr lang="sv-FI" dirty="0"/>
          </a:p>
          <a:p>
            <a:pPr marL="457200" indent="-457200">
              <a:buFont typeface="+mj-lt"/>
              <a:buAutoNum type="arabicPeriod"/>
            </a:pPr>
            <a:r>
              <a:rPr lang="sv-FI" dirty="0"/>
              <a:t>det finns tillräckligt med valhandlingar och att de är på rätt ställe, </a:t>
            </a:r>
          </a:p>
          <a:p>
            <a:pPr marL="457200" indent="-457200">
              <a:buFont typeface="+mj-lt"/>
              <a:buAutoNum type="arabicPeriod"/>
            </a:pPr>
            <a:endParaRPr lang="sv-FI" dirty="0"/>
          </a:p>
          <a:p>
            <a:pPr marL="457200" indent="-457200">
              <a:buFont typeface="+mj-lt"/>
              <a:buAutoNum type="arabicPeriod"/>
            </a:pPr>
            <a:r>
              <a:rPr lang="sv-FI" dirty="0"/>
              <a:t>det vid förtidsröstningsstället inte finns sådana försändelser, reklam eller annat material som inte får delas ut på ett förtidsröstningsställe eller finnas framlagda där. </a:t>
            </a:r>
          </a:p>
          <a:p>
            <a:endParaRPr lang="sv-FI" dirty="0"/>
          </a:p>
        </p:txBody>
      </p:sp>
    </p:spTree>
    <p:extLst>
      <p:ext uri="{BB962C8B-B14F-4D97-AF65-F5344CB8AC3E}">
        <p14:creationId xmlns:p14="http://schemas.microsoft.com/office/powerpoint/2010/main" val="2624965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1BCE58-7EC6-738D-A43A-7F9887D56672}"/>
              </a:ext>
            </a:extLst>
          </p:cNvPr>
          <p:cNvSpPr>
            <a:spLocks noGrp="1"/>
          </p:cNvSpPr>
          <p:nvPr>
            <p:ph type="title"/>
          </p:nvPr>
        </p:nvSpPr>
        <p:spPr/>
        <p:txBody>
          <a:bodyPr/>
          <a:lstStyle/>
          <a:p>
            <a:r>
              <a:rPr lang="sv-FI" dirty="0"/>
              <a:t>Stegen vid förtidsröstning</a:t>
            </a:r>
          </a:p>
        </p:txBody>
      </p:sp>
      <p:sp>
        <p:nvSpPr>
          <p:cNvPr id="3" name="Platshållare för innehåll 2">
            <a:extLst>
              <a:ext uri="{FF2B5EF4-FFF2-40B4-BE49-F238E27FC236}">
                <a16:creationId xmlns:a16="http://schemas.microsoft.com/office/drawing/2014/main" id="{EB6B095E-BBFD-23C4-68F5-BB19CF70B9AE}"/>
              </a:ext>
            </a:extLst>
          </p:cNvPr>
          <p:cNvSpPr>
            <a:spLocks noGrp="1"/>
          </p:cNvSpPr>
          <p:nvPr>
            <p:ph idx="1"/>
          </p:nvPr>
        </p:nvSpPr>
        <p:spPr/>
        <p:txBody>
          <a:bodyPr/>
          <a:lstStyle/>
          <a:p>
            <a:r>
              <a:rPr lang="sv-FI" dirty="0"/>
              <a:t>Finns detaljerat beskrivna i valanvisning 2: Obligatoriskt att gå igenom dessa steg som valförrättare! </a:t>
            </a:r>
            <a:r>
              <a:rPr lang="sv-FI" dirty="0">
                <a:sym typeface="Wingdings" panose="05000000000000000000" pitchFamily="2" charset="2"/>
              </a:rPr>
              <a:t> </a:t>
            </a:r>
          </a:p>
          <a:p>
            <a:endParaRPr lang="sv-FI" dirty="0">
              <a:sym typeface="Wingdings" panose="05000000000000000000" pitchFamily="2" charset="2"/>
            </a:endParaRPr>
          </a:p>
          <a:p>
            <a:r>
              <a:rPr lang="sv-FI" dirty="0">
                <a:sym typeface="Wingdings" panose="05000000000000000000" pitchFamily="2" charset="2"/>
              </a:rPr>
              <a:t>Kort sammanfattning: </a:t>
            </a:r>
          </a:p>
          <a:p>
            <a:pPr lvl="1"/>
            <a:r>
              <a:rPr lang="sv-FI" dirty="0"/>
              <a:t>1)	Väljaren identifierar sig och erhåller valsedlar.</a:t>
            </a:r>
          </a:p>
          <a:p>
            <a:pPr lvl="1"/>
            <a:r>
              <a:rPr lang="sv-FI" dirty="0"/>
              <a:t>2)	Väljaren röstar i valbåset/bakom valskärmarna/på något annat sätt som garanterar valhemligheten. </a:t>
            </a:r>
          </a:p>
          <a:p>
            <a:pPr lvl="1"/>
            <a:r>
              <a:rPr lang="sv-FI" dirty="0"/>
              <a:t>3)	Valsedlarna stämplas och innesluts i vita valkuvert. </a:t>
            </a:r>
          </a:p>
          <a:p>
            <a:pPr lvl="1"/>
            <a:r>
              <a:rPr lang="sv-FI" dirty="0"/>
              <a:t>4)	Följebrevet/röstkortet undertecknas och väljaren registreras i förteckningen över förtidsröstande. </a:t>
            </a:r>
          </a:p>
          <a:p>
            <a:pPr lvl="1"/>
            <a:r>
              <a:rPr lang="sv-FI" dirty="0"/>
              <a:t>5)	Valkuverten, följebrevet/röstkortet innesluts i det gula ytterkuvertet. Följebrevet/röstkortet ska synas i adressfönstret. </a:t>
            </a:r>
          </a:p>
          <a:p>
            <a:pPr lvl="1"/>
            <a:r>
              <a:rPr lang="sv-FI" dirty="0"/>
              <a:t>6)	Väljaren lämnar förtidsröstningsstället. </a:t>
            </a:r>
          </a:p>
        </p:txBody>
      </p:sp>
    </p:spTree>
    <p:extLst>
      <p:ext uri="{BB962C8B-B14F-4D97-AF65-F5344CB8AC3E}">
        <p14:creationId xmlns:p14="http://schemas.microsoft.com/office/powerpoint/2010/main" val="526415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A579E7-734F-EC72-8887-628DE918B2AC}"/>
              </a:ext>
            </a:extLst>
          </p:cNvPr>
          <p:cNvSpPr>
            <a:spLocks noGrp="1"/>
          </p:cNvSpPr>
          <p:nvPr>
            <p:ph type="title"/>
          </p:nvPr>
        </p:nvSpPr>
        <p:spPr/>
        <p:txBody>
          <a:bodyPr>
            <a:normAutofit fontScale="90000"/>
          </a:bodyPr>
          <a:lstStyle/>
          <a:p>
            <a:r>
              <a:rPr lang="sv-FI" dirty="0"/>
              <a:t>Dagliga rutiner för avslutande av förtidsröstningen</a:t>
            </a:r>
          </a:p>
        </p:txBody>
      </p:sp>
      <p:sp>
        <p:nvSpPr>
          <p:cNvPr id="3" name="Platshållare för innehåll 2">
            <a:extLst>
              <a:ext uri="{FF2B5EF4-FFF2-40B4-BE49-F238E27FC236}">
                <a16:creationId xmlns:a16="http://schemas.microsoft.com/office/drawing/2014/main" id="{D13A8703-D5F0-05EC-B6AC-443F5AB03973}"/>
              </a:ext>
            </a:extLst>
          </p:cNvPr>
          <p:cNvSpPr>
            <a:spLocks noGrp="1"/>
          </p:cNvSpPr>
          <p:nvPr>
            <p:ph idx="1"/>
          </p:nvPr>
        </p:nvSpPr>
        <p:spPr>
          <a:xfrm>
            <a:off x="721124" y="1670537"/>
            <a:ext cx="10404000" cy="4384033"/>
          </a:xfrm>
        </p:spPr>
        <p:txBody>
          <a:bodyPr>
            <a:normAutofit fontScale="92500" lnSpcReduction="10000"/>
          </a:bodyPr>
          <a:lstStyle/>
          <a:p>
            <a:pPr marL="457200" indent="-457200">
              <a:buFont typeface="+mj-lt"/>
              <a:buAutoNum type="arabicPeriod"/>
            </a:pPr>
            <a:r>
              <a:rPr lang="sv-FI" dirty="0"/>
              <a:t>Ytterkuvert som är riktade till den kommunala centralvalnämnden i den egna kommunen ska tillställas centralvalnämnden på det sätt som den har anvisat. </a:t>
            </a:r>
          </a:p>
          <a:p>
            <a:pPr marL="457200" indent="-457200">
              <a:buFont typeface="+mj-lt"/>
              <a:buAutoNum type="arabicPeriod"/>
            </a:pPr>
            <a:endParaRPr lang="sv-FI" dirty="0"/>
          </a:p>
          <a:p>
            <a:pPr marL="457200" indent="-457200">
              <a:buFont typeface="+mj-lt"/>
              <a:buAutoNum type="arabicPeriod"/>
            </a:pPr>
            <a:r>
              <a:rPr lang="sv-FI" dirty="0"/>
              <a:t>Ytterkuvert som är riktade till andra centralvalnämnder ska dagligen skickas till dessa med post eller på något annat tillförlitligt sätt. Åland Post ska per e-post informeras om alla postningar (tina.hietanen-rauttu@alandpost.com) </a:t>
            </a:r>
            <a:r>
              <a:rPr lang="sv-FI" b="1" dirty="0"/>
              <a:t>Obs! </a:t>
            </a:r>
            <a:r>
              <a:rPr lang="sv-FI" dirty="0"/>
              <a:t>Ytterkuverten ska skickas så att de har inkommit till alla kommunala centralvalnämnder senast fredagen den 13 oktober kl. 19.00. </a:t>
            </a:r>
          </a:p>
          <a:p>
            <a:pPr marL="457200" indent="-457200">
              <a:buFont typeface="+mj-lt"/>
              <a:buAutoNum type="arabicPeriod"/>
            </a:pPr>
            <a:endParaRPr lang="sv-FI" dirty="0"/>
          </a:p>
          <a:p>
            <a:pPr marL="457200" indent="-457200">
              <a:buFont typeface="+mj-lt"/>
              <a:buAutoNum type="arabicPeriod"/>
            </a:pPr>
            <a:r>
              <a:rPr lang="sv-FI" dirty="0"/>
              <a:t>Utgående från förteckningen över förtidsröstande ska valförrättarna dagligen skicka e-post med information om antalet förtidsröstande i lagtingsvalet vid det egna förtidsröstningsstället till valinfo@regeringen.ax </a:t>
            </a:r>
          </a:p>
          <a:p>
            <a:pPr lvl="1"/>
            <a:r>
              <a:rPr lang="sv-FI" dirty="0"/>
              <a:t>Om inte centralvalnämnden meddelat något annat!</a:t>
            </a:r>
          </a:p>
        </p:txBody>
      </p:sp>
    </p:spTree>
    <p:extLst>
      <p:ext uri="{BB962C8B-B14F-4D97-AF65-F5344CB8AC3E}">
        <p14:creationId xmlns:p14="http://schemas.microsoft.com/office/powerpoint/2010/main" val="565421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EE33D4-2031-8D72-BE48-D6C29781B590}"/>
              </a:ext>
            </a:extLst>
          </p:cNvPr>
          <p:cNvSpPr>
            <a:spLocks noGrp="1"/>
          </p:cNvSpPr>
          <p:nvPr>
            <p:ph type="title"/>
          </p:nvPr>
        </p:nvSpPr>
        <p:spPr/>
        <p:txBody>
          <a:bodyPr>
            <a:normAutofit fontScale="90000"/>
          </a:bodyPr>
          <a:lstStyle/>
          <a:p>
            <a:r>
              <a:rPr lang="sv-FI" dirty="0"/>
              <a:t>Förtidsröstningen vid förtidsröstningsstället avslutas</a:t>
            </a:r>
          </a:p>
        </p:txBody>
      </p:sp>
      <p:sp>
        <p:nvSpPr>
          <p:cNvPr id="3" name="Platshållare för innehåll 2">
            <a:extLst>
              <a:ext uri="{FF2B5EF4-FFF2-40B4-BE49-F238E27FC236}">
                <a16:creationId xmlns:a16="http://schemas.microsoft.com/office/drawing/2014/main" id="{47AF9626-C311-9352-D5FE-317D813CB3F7}"/>
              </a:ext>
            </a:extLst>
          </p:cNvPr>
          <p:cNvSpPr>
            <a:spLocks noGrp="1"/>
          </p:cNvSpPr>
          <p:nvPr>
            <p:ph idx="1"/>
          </p:nvPr>
        </p:nvSpPr>
        <p:spPr>
          <a:xfrm>
            <a:off x="721124" y="1635368"/>
            <a:ext cx="10404000" cy="3980631"/>
          </a:xfrm>
        </p:spPr>
        <p:txBody>
          <a:bodyPr/>
          <a:lstStyle/>
          <a:p>
            <a:r>
              <a:rPr lang="sv-FI" dirty="0"/>
              <a:t>Då förtidsröstningen har avslutats på ett allmänt förtidsröstningsställe (den sista dagen när förtidsröstningsstället är öppet) ska alla återstående handlingar returneras till kommunens kommunala centralvalnämnd. Särskilt viktigt är det att alla valstämplar återlämnas.</a:t>
            </a:r>
          </a:p>
          <a:p>
            <a:endParaRPr lang="sv-FI" dirty="0"/>
          </a:p>
          <a:p>
            <a:endParaRPr lang="sv-FI" dirty="0"/>
          </a:p>
        </p:txBody>
      </p:sp>
    </p:spTree>
    <p:extLst>
      <p:ext uri="{BB962C8B-B14F-4D97-AF65-F5344CB8AC3E}">
        <p14:creationId xmlns:p14="http://schemas.microsoft.com/office/powerpoint/2010/main" val="2413496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DB7106-918E-7B03-CE35-2F7069285B71}"/>
              </a:ext>
            </a:extLst>
          </p:cNvPr>
          <p:cNvSpPr>
            <a:spLocks noGrp="1"/>
          </p:cNvSpPr>
          <p:nvPr>
            <p:ph type="title"/>
          </p:nvPr>
        </p:nvSpPr>
        <p:spPr/>
        <p:txBody>
          <a:bodyPr>
            <a:normAutofit fontScale="90000"/>
          </a:bodyPr>
          <a:lstStyle/>
          <a:p>
            <a:r>
              <a:rPr lang="sv-FI" dirty="0"/>
              <a:t>Sammanfattning av valförrättarens uppgifter</a:t>
            </a:r>
          </a:p>
        </p:txBody>
      </p:sp>
      <p:sp>
        <p:nvSpPr>
          <p:cNvPr id="3" name="Platshållare för innehåll 2">
            <a:extLst>
              <a:ext uri="{FF2B5EF4-FFF2-40B4-BE49-F238E27FC236}">
                <a16:creationId xmlns:a16="http://schemas.microsoft.com/office/drawing/2014/main" id="{E2EFA10A-D5F7-332A-4D75-A69B49EFA26A}"/>
              </a:ext>
            </a:extLst>
          </p:cNvPr>
          <p:cNvSpPr>
            <a:spLocks noGrp="1"/>
          </p:cNvSpPr>
          <p:nvPr>
            <p:ph idx="1"/>
          </p:nvPr>
        </p:nvSpPr>
        <p:spPr/>
        <p:txBody>
          <a:bodyPr/>
          <a:lstStyle/>
          <a:p>
            <a:pPr marL="0" indent="0">
              <a:buNone/>
            </a:pPr>
            <a:r>
              <a:rPr lang="sv-FI" dirty="0"/>
              <a:t>Valförrättaren på förtidsröstningsstället ska:</a:t>
            </a:r>
          </a:p>
          <a:p>
            <a:pPr marL="0" indent="0">
              <a:buNone/>
            </a:pPr>
            <a:r>
              <a:rPr lang="sv-FI" dirty="0"/>
              <a:t>• förbereda förtidsröstningsstället för röstning,</a:t>
            </a:r>
          </a:p>
          <a:p>
            <a:pPr marL="0" indent="0">
              <a:buNone/>
            </a:pPr>
            <a:r>
              <a:rPr lang="sv-FI" dirty="0"/>
              <a:t>• se till att allt material som behövs för röstningen finns på plats,</a:t>
            </a:r>
          </a:p>
          <a:p>
            <a:pPr marL="0" indent="0">
              <a:buNone/>
            </a:pPr>
            <a:r>
              <a:rPr lang="sv-FI" dirty="0"/>
              <a:t>• se till att förtidsröstningen förlöper som den ska,</a:t>
            </a:r>
          </a:p>
          <a:p>
            <a:pPr marL="0" indent="0">
              <a:buNone/>
            </a:pPr>
            <a:r>
              <a:rPr lang="sv-FI" dirty="0"/>
              <a:t>• övervaka ordningen på förtidsröstningsstället,</a:t>
            </a:r>
          </a:p>
          <a:p>
            <a:pPr marL="0" indent="0">
              <a:buNone/>
            </a:pPr>
            <a:r>
              <a:rPr lang="sv-FI" dirty="0"/>
              <a:t>• på begäran fungera som valbiträde,</a:t>
            </a:r>
          </a:p>
          <a:p>
            <a:pPr marL="0" indent="0">
              <a:buNone/>
            </a:pPr>
            <a:r>
              <a:rPr lang="sv-FI" dirty="0"/>
              <a:t>• efter varje förtidsröstningsdag se till att ytterkuverten vidarebefordras</a:t>
            </a:r>
          </a:p>
          <a:p>
            <a:pPr marL="0" indent="0">
              <a:buNone/>
            </a:pPr>
            <a:r>
              <a:rPr lang="sv-FI" dirty="0"/>
              <a:t>• se till att rapportering görs till Åland Post och landskapsregeringen, samt</a:t>
            </a:r>
          </a:p>
          <a:p>
            <a:pPr marL="0" indent="0">
              <a:buNone/>
            </a:pPr>
            <a:r>
              <a:rPr lang="sv-FI" dirty="0"/>
              <a:t>• se till att handlingar returneras efter avslutad förtidsröstning. </a:t>
            </a:r>
          </a:p>
          <a:p>
            <a:endParaRPr lang="sv-FI" dirty="0"/>
          </a:p>
        </p:txBody>
      </p:sp>
    </p:spTree>
    <p:extLst>
      <p:ext uri="{BB962C8B-B14F-4D97-AF65-F5344CB8AC3E}">
        <p14:creationId xmlns:p14="http://schemas.microsoft.com/office/powerpoint/2010/main" val="2248357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35D367-CEFE-09CA-0DC7-72830B962AC0}"/>
              </a:ext>
            </a:extLst>
          </p:cNvPr>
          <p:cNvSpPr>
            <a:spLocks noGrp="1"/>
          </p:cNvSpPr>
          <p:nvPr>
            <p:ph type="ctrTitle"/>
          </p:nvPr>
        </p:nvSpPr>
        <p:spPr/>
        <p:txBody>
          <a:bodyPr/>
          <a:lstStyle/>
          <a:p>
            <a:r>
              <a:rPr lang="sv-FI" dirty="0"/>
              <a:t>Valbestyrelsen vid en inrättnings uppgifter</a:t>
            </a:r>
          </a:p>
        </p:txBody>
      </p:sp>
      <p:sp>
        <p:nvSpPr>
          <p:cNvPr id="3" name="Underrubrik 2">
            <a:extLst>
              <a:ext uri="{FF2B5EF4-FFF2-40B4-BE49-F238E27FC236}">
                <a16:creationId xmlns:a16="http://schemas.microsoft.com/office/drawing/2014/main" id="{B8AAB9BB-6BB4-780D-C4B7-ACA1874AFCC5}"/>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2258493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8C3B4F-B7BD-A9E6-D7B6-0D52044BECF2}"/>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A6DB62EB-D4E3-9C61-3DA6-3D28D3D269F3}"/>
              </a:ext>
            </a:extLst>
          </p:cNvPr>
          <p:cNvSpPr>
            <a:spLocks noGrp="1"/>
          </p:cNvSpPr>
          <p:nvPr>
            <p:ph idx="1"/>
          </p:nvPr>
        </p:nvSpPr>
        <p:spPr/>
        <p:txBody>
          <a:bodyPr>
            <a:normAutofit lnSpcReduction="10000"/>
          </a:bodyPr>
          <a:lstStyle/>
          <a:p>
            <a:r>
              <a:rPr lang="sv-FI" dirty="0"/>
              <a:t>Enligt vallagen ska förtidsröstning ordnas vid inrättningar. Inrättningar är sjukhus, verksamhetsenheter inom socialvården som lämnar vård dygnet runt samt straffanstalter. </a:t>
            </a:r>
          </a:p>
          <a:p>
            <a:endParaRPr lang="sv-FI" dirty="0"/>
          </a:p>
          <a:p>
            <a:r>
              <a:rPr lang="sv-FI" dirty="0"/>
              <a:t>Endast den som är röstberättigad och vårdas eller är intagen vid en inrättning som kommunstyrelsen har bestämt att ska vara ett förtidsröstningsställe, får förtidsrösta vid den specifika inrättningen. </a:t>
            </a:r>
          </a:p>
          <a:p>
            <a:pPr lvl="1"/>
            <a:r>
              <a:rPr lang="sv-FI" dirty="0"/>
              <a:t>T.ex. ett besök till hälsocentralen berättigar inte till röstning. Ej heller personal. </a:t>
            </a:r>
          </a:p>
          <a:p>
            <a:endParaRPr lang="sv-FI" dirty="0"/>
          </a:p>
          <a:p>
            <a:r>
              <a:rPr lang="sv-FI" dirty="0"/>
              <a:t>Förtidsröstningen vid en inrättning sköts av en valbestyrelse. Kommunstyrelsen ska i god tid före ett val tillsätta en valbestyrelse för inrättningar där förtidsröstning ordnas. </a:t>
            </a:r>
          </a:p>
        </p:txBody>
      </p:sp>
    </p:spTree>
    <p:extLst>
      <p:ext uri="{BB962C8B-B14F-4D97-AF65-F5344CB8AC3E}">
        <p14:creationId xmlns:p14="http://schemas.microsoft.com/office/powerpoint/2010/main" val="560915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100EC6-78D7-E97D-14A7-0D8955AC008A}"/>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55F6FF63-6F8D-BA50-F243-3A67A10D8DD2}"/>
              </a:ext>
            </a:extLst>
          </p:cNvPr>
          <p:cNvSpPr>
            <a:spLocks noGrp="1"/>
          </p:cNvSpPr>
          <p:nvPr>
            <p:ph idx="1"/>
          </p:nvPr>
        </p:nvSpPr>
        <p:spPr/>
        <p:txBody>
          <a:bodyPr/>
          <a:lstStyle/>
          <a:p>
            <a:r>
              <a:rPr lang="sv-FI" dirty="0"/>
              <a:t>En valbestyrelse består av en ordförande, en vice ordförande och en annan ledamot. Kommunstyrelsen ska också utse minst tre ersättare som uppställs i den ordning de avses träda in i stället för de ordinarie ledamöterna.</a:t>
            </a:r>
          </a:p>
          <a:p>
            <a:endParaRPr lang="sv-FI" dirty="0"/>
          </a:p>
          <a:p>
            <a:r>
              <a:rPr lang="sv-FI" dirty="0"/>
              <a:t>Medlemmar i en valbestyrelse behöver i enlighet med kommunallagen ha den aktuella kommunen som sin hemort och ha rösträtt i kommunalval. Valbestyrelsen är beslutsför då tre ledamöter är närvarande. Valbestyrelsen måste vara beslutsför för att ta emot röster. </a:t>
            </a:r>
          </a:p>
          <a:p>
            <a:endParaRPr lang="sv-FI" dirty="0"/>
          </a:p>
          <a:p>
            <a:r>
              <a:rPr lang="sv-FI" dirty="0"/>
              <a:t>Jäv: Den som är kandidat i lagtings- eller kommunalvalet får inte vara medlem i valbestyrelsen. En kandidats make eller maka, barn, syskon eller föräldrar får inte heller vara medlem i valbestyrelsen. </a:t>
            </a:r>
          </a:p>
          <a:p>
            <a:endParaRPr lang="sv-FI" dirty="0"/>
          </a:p>
        </p:txBody>
      </p:sp>
    </p:spTree>
    <p:extLst>
      <p:ext uri="{BB962C8B-B14F-4D97-AF65-F5344CB8AC3E}">
        <p14:creationId xmlns:p14="http://schemas.microsoft.com/office/powerpoint/2010/main" val="45771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A1F46E-609F-96CC-AC04-A459682D422F}"/>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CBE1BCA8-DF4C-E909-1C34-FD4E6BBBDCA3}"/>
              </a:ext>
            </a:extLst>
          </p:cNvPr>
          <p:cNvSpPr>
            <a:spLocks noGrp="1"/>
          </p:cNvSpPr>
          <p:nvPr>
            <p:ph idx="1"/>
          </p:nvPr>
        </p:nvSpPr>
        <p:spPr/>
        <p:txBody>
          <a:bodyPr/>
          <a:lstStyle/>
          <a:p>
            <a:r>
              <a:rPr lang="sv-FI" dirty="0"/>
              <a:t>Förtidsröstningen vid en inrättning ska anordnas under en eller högst två dagar på de tider som valbestyrelsen bestämmer (under förtidsröstningstiden 30 september – 10 oktober). </a:t>
            </a:r>
          </a:p>
          <a:p>
            <a:endParaRPr lang="sv-FI" dirty="0"/>
          </a:p>
          <a:p>
            <a:r>
              <a:rPr lang="sv-FI" dirty="0"/>
              <a:t>En valobservatör som utsetts av landskapsregeringen, av en behörig nordisk myndighet eller av ett behörigt internationellt organ har rätt att närvara när valbestyrelsen utför sitt uppdrag. </a:t>
            </a:r>
          </a:p>
        </p:txBody>
      </p:sp>
    </p:spTree>
    <p:extLst>
      <p:ext uri="{BB962C8B-B14F-4D97-AF65-F5344CB8AC3E}">
        <p14:creationId xmlns:p14="http://schemas.microsoft.com/office/powerpoint/2010/main" val="304810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A11C85-F953-6FB8-0678-CE9C6160F59D}"/>
              </a:ext>
            </a:extLst>
          </p:cNvPr>
          <p:cNvSpPr>
            <a:spLocks noGrp="1"/>
          </p:cNvSpPr>
          <p:nvPr>
            <p:ph type="title"/>
          </p:nvPr>
        </p:nvSpPr>
        <p:spPr/>
        <p:txBody>
          <a:bodyPr/>
          <a:lstStyle/>
          <a:p>
            <a:r>
              <a:rPr lang="sv-FI" dirty="0"/>
              <a:t>Lagtings- och kommunalval 2023</a:t>
            </a:r>
          </a:p>
        </p:txBody>
      </p:sp>
      <p:sp>
        <p:nvSpPr>
          <p:cNvPr id="3" name="Platshållare för innehåll 2">
            <a:extLst>
              <a:ext uri="{FF2B5EF4-FFF2-40B4-BE49-F238E27FC236}">
                <a16:creationId xmlns:a16="http://schemas.microsoft.com/office/drawing/2014/main" id="{C3A4A19A-184E-C24A-74BC-43EBD0B05A5C}"/>
              </a:ext>
            </a:extLst>
          </p:cNvPr>
          <p:cNvSpPr>
            <a:spLocks noGrp="1"/>
          </p:cNvSpPr>
          <p:nvPr>
            <p:ph idx="1"/>
          </p:nvPr>
        </p:nvSpPr>
        <p:spPr/>
        <p:txBody>
          <a:bodyPr>
            <a:normAutofit lnSpcReduction="10000"/>
          </a:bodyPr>
          <a:lstStyle/>
          <a:p>
            <a:r>
              <a:rPr lang="sv-FI" dirty="0"/>
              <a:t>Nästa ordinarie val ordnas söndagen den 15 oktober 2023</a:t>
            </a:r>
          </a:p>
          <a:p>
            <a:endParaRPr lang="sv-FI" dirty="0"/>
          </a:p>
          <a:p>
            <a:r>
              <a:rPr lang="sv-FI" dirty="0"/>
              <a:t>Förtidsröstning ordnas på Åland mellan den 30 september och 10 oktober</a:t>
            </a:r>
          </a:p>
          <a:p>
            <a:endParaRPr lang="sv-FI" dirty="0"/>
          </a:p>
          <a:p>
            <a:r>
              <a:rPr lang="sv-FI" b="1" dirty="0"/>
              <a:t>Nyhet! </a:t>
            </a:r>
            <a:r>
              <a:rPr lang="sv-FI" dirty="0"/>
              <a:t>Förtidsröstning ordnas utanför Åland mellan den 30 september och 5 oktober </a:t>
            </a:r>
          </a:p>
          <a:p>
            <a:endParaRPr lang="sv-FI" dirty="0"/>
          </a:p>
          <a:p>
            <a:r>
              <a:rPr lang="sv-FI" dirty="0"/>
              <a:t>Det är även möjligt att förtidsrösta genom brev och vid en inrättning (t.ex. sjukhuset, vårdboenden etc.)</a:t>
            </a:r>
          </a:p>
          <a:p>
            <a:endParaRPr lang="sv-FI" dirty="0"/>
          </a:p>
          <a:p>
            <a:r>
              <a:rPr lang="sv-FI" dirty="0"/>
              <a:t>30 lagtingsledamöter och 208 fullmäktigeledamöter</a:t>
            </a:r>
          </a:p>
          <a:p>
            <a:endParaRPr lang="sv-FI" dirty="0"/>
          </a:p>
        </p:txBody>
      </p:sp>
    </p:spTree>
    <p:extLst>
      <p:ext uri="{BB962C8B-B14F-4D97-AF65-F5344CB8AC3E}">
        <p14:creationId xmlns:p14="http://schemas.microsoft.com/office/powerpoint/2010/main" val="811376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642888-E7A0-4F47-1502-B9452DFB00D1}"/>
              </a:ext>
            </a:extLst>
          </p:cNvPr>
          <p:cNvSpPr>
            <a:spLocks noGrp="1"/>
          </p:cNvSpPr>
          <p:nvPr>
            <p:ph type="title"/>
          </p:nvPr>
        </p:nvSpPr>
        <p:spPr/>
        <p:txBody>
          <a:bodyPr>
            <a:normAutofit fontScale="90000"/>
          </a:bodyPr>
          <a:lstStyle/>
          <a:p>
            <a:r>
              <a:rPr lang="sv-FI" dirty="0"/>
              <a:t>Förtidsröstningen vid inrättningen förbereds</a:t>
            </a:r>
          </a:p>
        </p:txBody>
      </p:sp>
      <p:sp>
        <p:nvSpPr>
          <p:cNvPr id="3" name="Platshållare för innehåll 2">
            <a:extLst>
              <a:ext uri="{FF2B5EF4-FFF2-40B4-BE49-F238E27FC236}">
                <a16:creationId xmlns:a16="http://schemas.microsoft.com/office/drawing/2014/main" id="{3CAABF28-9479-25D9-2C6A-48659E04AB91}"/>
              </a:ext>
            </a:extLst>
          </p:cNvPr>
          <p:cNvSpPr>
            <a:spLocks noGrp="1"/>
          </p:cNvSpPr>
          <p:nvPr>
            <p:ph idx="1"/>
          </p:nvPr>
        </p:nvSpPr>
        <p:spPr/>
        <p:txBody>
          <a:bodyPr>
            <a:normAutofit fontScale="92500" lnSpcReduction="20000"/>
          </a:bodyPr>
          <a:lstStyle/>
          <a:p>
            <a:r>
              <a:rPr lang="sv-FI" dirty="0"/>
              <a:t>En avskild plats ska anvisas för valbestyrelsen och de röstande (vid placering av röstningsplatsen ska särskild uppmärksamhet fästas vid att valhemligheten kan bevaras). </a:t>
            </a:r>
          </a:p>
          <a:p>
            <a:endParaRPr lang="sv-FI" dirty="0"/>
          </a:p>
          <a:p>
            <a:r>
              <a:rPr lang="sv-FI" dirty="0"/>
              <a:t>Plats för valbestyrelsen och dess handlingar behövs även i de fall inga patienter/klienter kan komma till en gemensam plats utan måste få besök på sina rum (röstningen vid en inrättning kan alltså ske även i olika patientrum). </a:t>
            </a:r>
          </a:p>
          <a:p>
            <a:endParaRPr lang="sv-FI" dirty="0"/>
          </a:p>
          <a:p>
            <a:r>
              <a:rPr lang="sv-FI" dirty="0"/>
              <a:t>Ett lämpligt sätt att ordna förtidsröstningen på är att först ta emot väljarna i t.ex. en matsal för att sedan besöka sängliggande patienter (som meddelat att de önskar rösta) i respektive rum. </a:t>
            </a:r>
          </a:p>
          <a:p>
            <a:endParaRPr lang="sv-FI" dirty="0"/>
          </a:p>
          <a:p>
            <a:r>
              <a:rPr lang="sv-FI" dirty="0"/>
              <a:t>Det är viktigt att beakta att röstningsarrangemangen inte stör inrättningens egentliga verksamhet. </a:t>
            </a:r>
          </a:p>
        </p:txBody>
      </p:sp>
    </p:spTree>
    <p:extLst>
      <p:ext uri="{BB962C8B-B14F-4D97-AF65-F5344CB8AC3E}">
        <p14:creationId xmlns:p14="http://schemas.microsoft.com/office/powerpoint/2010/main" val="4219028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1BCE58-7EC6-738D-A43A-7F9887D56672}"/>
              </a:ext>
            </a:extLst>
          </p:cNvPr>
          <p:cNvSpPr>
            <a:spLocks noGrp="1"/>
          </p:cNvSpPr>
          <p:nvPr>
            <p:ph type="title"/>
          </p:nvPr>
        </p:nvSpPr>
        <p:spPr/>
        <p:txBody>
          <a:bodyPr/>
          <a:lstStyle/>
          <a:p>
            <a:r>
              <a:rPr lang="sv-FI" dirty="0"/>
              <a:t>Stegen vid förtidsröstning</a:t>
            </a:r>
          </a:p>
        </p:txBody>
      </p:sp>
      <p:sp>
        <p:nvSpPr>
          <p:cNvPr id="3" name="Platshållare för innehåll 2">
            <a:extLst>
              <a:ext uri="{FF2B5EF4-FFF2-40B4-BE49-F238E27FC236}">
                <a16:creationId xmlns:a16="http://schemas.microsoft.com/office/drawing/2014/main" id="{EB6B095E-BBFD-23C4-68F5-BB19CF70B9AE}"/>
              </a:ext>
            </a:extLst>
          </p:cNvPr>
          <p:cNvSpPr>
            <a:spLocks noGrp="1"/>
          </p:cNvSpPr>
          <p:nvPr>
            <p:ph idx="1"/>
          </p:nvPr>
        </p:nvSpPr>
        <p:spPr/>
        <p:txBody>
          <a:bodyPr>
            <a:normAutofit/>
          </a:bodyPr>
          <a:lstStyle/>
          <a:p>
            <a:r>
              <a:rPr lang="sv-FI" dirty="0"/>
              <a:t>Finns detaljerat beskrivna i valanvisning 2: Obligatoriskt att gå igenom dessa steg som medlem av valbestyrelsen! </a:t>
            </a:r>
            <a:r>
              <a:rPr lang="sv-FI" dirty="0">
                <a:sym typeface="Wingdings" panose="05000000000000000000" pitchFamily="2" charset="2"/>
              </a:rPr>
              <a:t> </a:t>
            </a:r>
          </a:p>
          <a:p>
            <a:endParaRPr lang="sv-FI" dirty="0">
              <a:sym typeface="Wingdings" panose="05000000000000000000" pitchFamily="2" charset="2"/>
            </a:endParaRPr>
          </a:p>
          <a:p>
            <a:r>
              <a:rPr lang="sv-FI" dirty="0">
                <a:sym typeface="Wingdings" panose="05000000000000000000" pitchFamily="2" charset="2"/>
              </a:rPr>
              <a:t>Kort sammanfattning: </a:t>
            </a:r>
          </a:p>
          <a:p>
            <a:pPr lvl="1"/>
            <a:r>
              <a:rPr lang="sv-FI" dirty="0"/>
              <a:t>1)	Väljaren identifierar sig och erhåller valsedlar.</a:t>
            </a:r>
          </a:p>
          <a:p>
            <a:pPr lvl="1"/>
            <a:r>
              <a:rPr lang="sv-FI" dirty="0"/>
              <a:t>2)	Väljaren röstar i valbåset/bakom valskärmarna/på något annat sätt som garanterar valhemligheten. </a:t>
            </a:r>
          </a:p>
          <a:p>
            <a:pPr lvl="1"/>
            <a:r>
              <a:rPr lang="sv-FI" dirty="0"/>
              <a:t>3)	Valsedlarna stämplas och innesluts i vita valkuvert.</a:t>
            </a:r>
          </a:p>
          <a:p>
            <a:pPr lvl="1"/>
            <a:r>
              <a:rPr lang="sv-FI" dirty="0"/>
              <a:t>4)	Följebrevet/röstkortet undertecknas och väljaren registreras i förteckningen över förtidsröstande. </a:t>
            </a:r>
          </a:p>
          <a:p>
            <a:pPr lvl="1"/>
            <a:r>
              <a:rPr lang="sv-FI" dirty="0"/>
              <a:t>5)	Valkuverten, följebrevet/röstkortet innesluts i det gula ytterkuvertet. Följebrevet/röstkortet ska synas i adressfönstret. </a:t>
            </a:r>
          </a:p>
          <a:p>
            <a:pPr lvl="1"/>
            <a:r>
              <a:rPr lang="sv-FI" dirty="0"/>
              <a:t>6)	Väljaren lämnar förtidsröstningsstället. </a:t>
            </a:r>
          </a:p>
        </p:txBody>
      </p:sp>
    </p:spTree>
    <p:extLst>
      <p:ext uri="{BB962C8B-B14F-4D97-AF65-F5344CB8AC3E}">
        <p14:creationId xmlns:p14="http://schemas.microsoft.com/office/powerpoint/2010/main" val="3984180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A579E7-734F-EC72-8887-628DE918B2AC}"/>
              </a:ext>
            </a:extLst>
          </p:cNvPr>
          <p:cNvSpPr>
            <a:spLocks noGrp="1"/>
          </p:cNvSpPr>
          <p:nvPr>
            <p:ph type="title"/>
          </p:nvPr>
        </p:nvSpPr>
        <p:spPr/>
        <p:txBody>
          <a:bodyPr>
            <a:normAutofit fontScale="90000"/>
          </a:bodyPr>
          <a:lstStyle/>
          <a:p>
            <a:r>
              <a:rPr lang="sv-FI" dirty="0"/>
              <a:t>Dagliga rutiner för avslutande av förtidsröstningen</a:t>
            </a:r>
          </a:p>
        </p:txBody>
      </p:sp>
      <p:sp>
        <p:nvSpPr>
          <p:cNvPr id="3" name="Platshållare för innehåll 2">
            <a:extLst>
              <a:ext uri="{FF2B5EF4-FFF2-40B4-BE49-F238E27FC236}">
                <a16:creationId xmlns:a16="http://schemas.microsoft.com/office/drawing/2014/main" id="{D13A8703-D5F0-05EC-B6AC-443F5AB03973}"/>
              </a:ext>
            </a:extLst>
          </p:cNvPr>
          <p:cNvSpPr>
            <a:spLocks noGrp="1"/>
          </p:cNvSpPr>
          <p:nvPr>
            <p:ph idx="1"/>
          </p:nvPr>
        </p:nvSpPr>
        <p:spPr>
          <a:xfrm>
            <a:off x="721124" y="1670538"/>
            <a:ext cx="10404000" cy="3945462"/>
          </a:xfrm>
        </p:spPr>
        <p:txBody>
          <a:bodyPr>
            <a:normAutofit fontScale="92500" lnSpcReduction="20000"/>
          </a:bodyPr>
          <a:lstStyle/>
          <a:p>
            <a:pPr marL="457200" indent="-457200">
              <a:buFont typeface="+mj-lt"/>
              <a:buAutoNum type="arabicPeriod"/>
            </a:pPr>
            <a:r>
              <a:rPr lang="sv-FI" dirty="0"/>
              <a:t>Ytterkuvert som är riktade till den kommunala centralvalnämnden i den egna kommunen ska tillställas centralvalnämnden på det sätt som den har anvisat. </a:t>
            </a:r>
          </a:p>
          <a:p>
            <a:pPr marL="457200" indent="-457200">
              <a:buFont typeface="+mj-lt"/>
              <a:buAutoNum type="arabicPeriod"/>
            </a:pPr>
            <a:endParaRPr lang="sv-FI" dirty="0"/>
          </a:p>
          <a:p>
            <a:pPr marL="457200" indent="-457200">
              <a:buFont typeface="+mj-lt"/>
              <a:buAutoNum type="arabicPeriod"/>
            </a:pPr>
            <a:r>
              <a:rPr lang="sv-FI" dirty="0"/>
              <a:t>Ytterkuvert som är riktade till andra centralvalnämnder ska dagligen skickas till dessa med post eller på något annat tillförlitligt sätt. Åland Post ska per e-post informeras om alla postningar (tina.hietanen-rauttu@alandpost.com) </a:t>
            </a:r>
            <a:r>
              <a:rPr lang="sv-FI" b="1" dirty="0"/>
              <a:t>Obs! </a:t>
            </a:r>
            <a:r>
              <a:rPr lang="sv-FI" dirty="0"/>
              <a:t>Ytterkuverten ska skickas så att de har inkommit till alla kommunala centralvalnämnder senast fredagen den 13 oktober kl. 19.00. </a:t>
            </a:r>
          </a:p>
          <a:p>
            <a:pPr marL="457200" indent="-457200">
              <a:buFont typeface="+mj-lt"/>
              <a:buAutoNum type="arabicPeriod"/>
            </a:pPr>
            <a:endParaRPr lang="sv-FI" dirty="0"/>
          </a:p>
          <a:p>
            <a:pPr marL="457200" indent="-457200">
              <a:buFont typeface="+mj-lt"/>
              <a:buAutoNum type="arabicPeriod"/>
            </a:pPr>
            <a:r>
              <a:rPr lang="sv-FI" dirty="0"/>
              <a:t>Utgående från förteckningen över förtidsröstande ska valförrättarna dagligen skicka e-post med information om antalet förtidsröstande i lagtingsvalet vid det egna förtidsröstningsstället till </a:t>
            </a:r>
            <a:r>
              <a:rPr lang="sv-FI" dirty="0">
                <a:hlinkClick r:id="rId2"/>
              </a:rPr>
              <a:t>valinfo@regeringen.ax</a:t>
            </a:r>
            <a:endParaRPr lang="sv-FI" dirty="0"/>
          </a:p>
          <a:p>
            <a:pPr lvl="1"/>
            <a:r>
              <a:rPr lang="sv-FI" dirty="0"/>
              <a:t>Om inte centralvalnämnden meddelat något annat! </a:t>
            </a:r>
          </a:p>
        </p:txBody>
      </p:sp>
    </p:spTree>
    <p:extLst>
      <p:ext uri="{BB962C8B-B14F-4D97-AF65-F5344CB8AC3E}">
        <p14:creationId xmlns:p14="http://schemas.microsoft.com/office/powerpoint/2010/main" val="2103632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3BA88F-41A4-D589-B368-63D5BD072A28}"/>
              </a:ext>
            </a:extLst>
          </p:cNvPr>
          <p:cNvSpPr>
            <a:spLocks noGrp="1"/>
          </p:cNvSpPr>
          <p:nvPr>
            <p:ph type="title"/>
          </p:nvPr>
        </p:nvSpPr>
        <p:spPr/>
        <p:txBody>
          <a:bodyPr>
            <a:normAutofit fontScale="90000"/>
          </a:bodyPr>
          <a:lstStyle/>
          <a:p>
            <a:r>
              <a:rPr lang="sv-FI" dirty="0"/>
              <a:t>Förtidsröstningen vid inrättningen avslutas</a:t>
            </a:r>
          </a:p>
        </p:txBody>
      </p:sp>
      <p:sp>
        <p:nvSpPr>
          <p:cNvPr id="3" name="Platshållare för innehåll 2">
            <a:extLst>
              <a:ext uri="{FF2B5EF4-FFF2-40B4-BE49-F238E27FC236}">
                <a16:creationId xmlns:a16="http://schemas.microsoft.com/office/drawing/2014/main" id="{891BDE57-6927-7506-2FB7-DC16682D5A5E}"/>
              </a:ext>
            </a:extLst>
          </p:cNvPr>
          <p:cNvSpPr>
            <a:spLocks noGrp="1"/>
          </p:cNvSpPr>
          <p:nvPr>
            <p:ph idx="1"/>
          </p:nvPr>
        </p:nvSpPr>
        <p:spPr/>
        <p:txBody>
          <a:bodyPr/>
          <a:lstStyle/>
          <a:p>
            <a:r>
              <a:rPr lang="sv-FI" dirty="0"/>
              <a:t>Då förtidsröstningen har avslutats vid en inrättningen (den sista dagen när förtidsröstningsstället är öppet) ska alla återstående handlingar returneras till kommunens kommunala centralvalnämnd. Särskilt viktigt är det att alla valstämplar återlämnas.</a:t>
            </a:r>
          </a:p>
        </p:txBody>
      </p:sp>
    </p:spTree>
    <p:extLst>
      <p:ext uri="{BB962C8B-B14F-4D97-AF65-F5344CB8AC3E}">
        <p14:creationId xmlns:p14="http://schemas.microsoft.com/office/powerpoint/2010/main" val="1858556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592C67-6C48-47BA-7072-CC65ED7BE9EE}"/>
              </a:ext>
            </a:extLst>
          </p:cNvPr>
          <p:cNvSpPr>
            <a:spLocks noGrp="1"/>
          </p:cNvSpPr>
          <p:nvPr>
            <p:ph type="title"/>
          </p:nvPr>
        </p:nvSpPr>
        <p:spPr/>
        <p:txBody>
          <a:bodyPr>
            <a:normAutofit fontScale="90000"/>
          </a:bodyPr>
          <a:lstStyle/>
          <a:p>
            <a:r>
              <a:rPr lang="sv-FI" dirty="0"/>
              <a:t>Sammanfattning av valbestyrelsens uppgifter</a:t>
            </a:r>
          </a:p>
        </p:txBody>
      </p:sp>
      <p:sp>
        <p:nvSpPr>
          <p:cNvPr id="3" name="Platshållare för innehåll 2">
            <a:extLst>
              <a:ext uri="{FF2B5EF4-FFF2-40B4-BE49-F238E27FC236}">
                <a16:creationId xmlns:a16="http://schemas.microsoft.com/office/drawing/2014/main" id="{0A125529-01AB-64E2-2C2C-DDCC9765CEFF}"/>
              </a:ext>
            </a:extLst>
          </p:cNvPr>
          <p:cNvSpPr>
            <a:spLocks noGrp="1"/>
          </p:cNvSpPr>
          <p:nvPr>
            <p:ph idx="1"/>
          </p:nvPr>
        </p:nvSpPr>
        <p:spPr/>
        <p:txBody>
          <a:bodyPr/>
          <a:lstStyle/>
          <a:p>
            <a:pPr marL="0" indent="0">
              <a:buNone/>
            </a:pPr>
            <a:r>
              <a:rPr lang="sv-FI" dirty="0"/>
              <a:t>Valbestyrelsen vid inrättningen där förtidsröstning ordnas ska:</a:t>
            </a:r>
          </a:p>
          <a:p>
            <a:r>
              <a:rPr lang="sv-FI" dirty="0"/>
              <a:t>förbereda förtidsröstningsstället för röstning,</a:t>
            </a:r>
          </a:p>
          <a:p>
            <a:r>
              <a:rPr lang="sv-FI" dirty="0"/>
              <a:t>se till att allt material som behövs för röstningen finns på plats,</a:t>
            </a:r>
          </a:p>
          <a:p>
            <a:r>
              <a:rPr lang="sv-FI" dirty="0"/>
              <a:t>se till att förtidsröstningen förlöper som den ska,</a:t>
            </a:r>
          </a:p>
          <a:p>
            <a:r>
              <a:rPr lang="sv-FI" dirty="0"/>
              <a:t>övervaka ordningen på förtidsröstningsstället,</a:t>
            </a:r>
          </a:p>
          <a:p>
            <a:r>
              <a:rPr lang="sv-FI" dirty="0"/>
              <a:t>på begäran fungera som valbiträde,</a:t>
            </a:r>
          </a:p>
          <a:p>
            <a:r>
              <a:rPr lang="sv-FI" dirty="0"/>
              <a:t>efter varje förtidsröstningsdag se till att ytterkuverten vidarebefordras</a:t>
            </a:r>
          </a:p>
          <a:p>
            <a:r>
              <a:rPr lang="sv-FI" dirty="0"/>
              <a:t>se till att rapportering görs till Åland Post och landskapsregeringen, samt</a:t>
            </a:r>
          </a:p>
          <a:p>
            <a:r>
              <a:rPr lang="sv-FI" dirty="0"/>
              <a:t>se till att handlingar returneras efter avslutad förtidsröstning. </a:t>
            </a:r>
          </a:p>
          <a:p>
            <a:endParaRPr lang="sv-FI" dirty="0"/>
          </a:p>
        </p:txBody>
      </p:sp>
    </p:spTree>
    <p:extLst>
      <p:ext uri="{BB962C8B-B14F-4D97-AF65-F5344CB8AC3E}">
        <p14:creationId xmlns:p14="http://schemas.microsoft.com/office/powerpoint/2010/main" val="167242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C43ECF-F413-BC23-6F9A-634435A49412}"/>
              </a:ext>
            </a:extLst>
          </p:cNvPr>
          <p:cNvSpPr>
            <a:spLocks noGrp="1"/>
          </p:cNvSpPr>
          <p:nvPr>
            <p:ph type="ctrTitle"/>
          </p:nvPr>
        </p:nvSpPr>
        <p:spPr/>
        <p:txBody>
          <a:bodyPr/>
          <a:lstStyle/>
          <a:p>
            <a:r>
              <a:rPr lang="sv-FI" dirty="0"/>
              <a:t>Frågor i det här skedet?</a:t>
            </a:r>
          </a:p>
        </p:txBody>
      </p:sp>
      <p:sp>
        <p:nvSpPr>
          <p:cNvPr id="3" name="Underrubrik 2">
            <a:extLst>
              <a:ext uri="{FF2B5EF4-FFF2-40B4-BE49-F238E27FC236}">
                <a16:creationId xmlns:a16="http://schemas.microsoft.com/office/drawing/2014/main" id="{AEF32AD0-CF7F-C6A9-01AC-193BF16E1C42}"/>
              </a:ext>
            </a:extLst>
          </p:cNvPr>
          <p:cNvSpPr>
            <a:spLocks noGrp="1"/>
          </p:cNvSpPr>
          <p:nvPr>
            <p:ph type="subTitle" idx="1"/>
          </p:nvPr>
        </p:nvSpPr>
        <p:spPr/>
        <p:txBody>
          <a:bodyPr/>
          <a:lstStyle/>
          <a:p>
            <a:r>
              <a:rPr lang="sv-FI" dirty="0"/>
              <a:t>Nu blir det en kort paus.  </a:t>
            </a:r>
          </a:p>
        </p:txBody>
      </p:sp>
    </p:spTree>
    <p:extLst>
      <p:ext uri="{BB962C8B-B14F-4D97-AF65-F5344CB8AC3E}">
        <p14:creationId xmlns:p14="http://schemas.microsoft.com/office/powerpoint/2010/main" val="35240163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350AC5-5D47-D844-C5B7-34FE93EADD48}"/>
              </a:ext>
            </a:extLst>
          </p:cNvPr>
          <p:cNvSpPr>
            <a:spLocks noGrp="1"/>
          </p:cNvSpPr>
          <p:nvPr>
            <p:ph type="ctrTitle"/>
          </p:nvPr>
        </p:nvSpPr>
        <p:spPr/>
        <p:txBody>
          <a:bodyPr/>
          <a:lstStyle/>
          <a:p>
            <a:r>
              <a:rPr lang="sv-FI" dirty="0"/>
              <a:t>Kommunala centralvalnämndens uppgifter</a:t>
            </a:r>
          </a:p>
        </p:txBody>
      </p:sp>
      <p:sp>
        <p:nvSpPr>
          <p:cNvPr id="3" name="Underrubrik 2">
            <a:extLst>
              <a:ext uri="{FF2B5EF4-FFF2-40B4-BE49-F238E27FC236}">
                <a16:creationId xmlns:a16="http://schemas.microsoft.com/office/drawing/2014/main" id="{86763CBE-5AA3-BCDB-5A58-D58D0E356509}"/>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2594531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A6AD72-B808-2239-212E-8F1E915B3D3A}"/>
              </a:ext>
            </a:extLst>
          </p:cNvPr>
          <p:cNvSpPr>
            <a:spLocks noGrp="1"/>
          </p:cNvSpPr>
          <p:nvPr>
            <p:ph type="title"/>
          </p:nvPr>
        </p:nvSpPr>
        <p:spPr/>
        <p:txBody>
          <a:bodyPr/>
          <a:lstStyle/>
          <a:p>
            <a:r>
              <a:rPr lang="sv-FI" dirty="0"/>
              <a:t>Allmänt om uppdraget</a:t>
            </a:r>
          </a:p>
        </p:txBody>
      </p:sp>
      <p:sp>
        <p:nvSpPr>
          <p:cNvPr id="3" name="Platshållare för innehåll 2">
            <a:extLst>
              <a:ext uri="{FF2B5EF4-FFF2-40B4-BE49-F238E27FC236}">
                <a16:creationId xmlns:a16="http://schemas.microsoft.com/office/drawing/2014/main" id="{EED716FC-E760-5696-EAFA-807CC1095DC8}"/>
              </a:ext>
            </a:extLst>
          </p:cNvPr>
          <p:cNvSpPr>
            <a:spLocks noGrp="1"/>
          </p:cNvSpPr>
          <p:nvPr>
            <p:ph idx="1"/>
          </p:nvPr>
        </p:nvSpPr>
        <p:spPr/>
        <p:txBody>
          <a:bodyPr>
            <a:normAutofit fontScale="85000" lnSpcReduction="10000"/>
          </a:bodyPr>
          <a:lstStyle/>
          <a:p>
            <a:r>
              <a:rPr lang="sv-FI" dirty="0"/>
              <a:t>Kommunfullmäktige tillsätter en kommunal centralvalnämnd bestående av en ordförande, en vice ordförande och tre andra ledamöter. Fullmäktige utser samtidigt fem ersättare som uppställs i den ordning de avses träda in i stället för de ordinarie ledamöterna.</a:t>
            </a:r>
          </a:p>
          <a:p>
            <a:endParaRPr lang="sv-FI" dirty="0"/>
          </a:p>
          <a:p>
            <a:r>
              <a:rPr lang="sv-FI" dirty="0"/>
              <a:t>Den kommunala centralvalnämnden är beslutsför då fem medlemmar är närvarande. </a:t>
            </a:r>
          </a:p>
          <a:p>
            <a:endParaRPr lang="sv-FI" dirty="0"/>
          </a:p>
          <a:p>
            <a:r>
              <a:rPr lang="sv-FI" dirty="0"/>
              <a:t>Kommunkansliet fungerar som centralvalnämndens kansli. Kommunen ska tillhandahålla en sekreterare för den kommunala centralvalnämnden. </a:t>
            </a:r>
          </a:p>
          <a:p>
            <a:endParaRPr lang="sv-FI" dirty="0"/>
          </a:p>
          <a:p>
            <a:r>
              <a:rPr lang="sv-FI" dirty="0"/>
              <a:t>Den som är kandidat i lagtings- och kommunalvalet får inte vara medlem eller ersättare i den kommunala centralvalnämnden. I övrigt ska även bestämmelserna om jäv i 24 och 25 §§ i förvaltningslagen iakttas. Detta innebär att en medlem eller ersättare i centralvalnämnden t.ex. är jävig om en make, sambo, förälder, barn, syskon eller någon annan närstående är kandidat i lagtingsvalet.</a:t>
            </a:r>
          </a:p>
        </p:txBody>
      </p:sp>
    </p:spTree>
    <p:extLst>
      <p:ext uri="{BB962C8B-B14F-4D97-AF65-F5344CB8AC3E}">
        <p14:creationId xmlns:p14="http://schemas.microsoft.com/office/powerpoint/2010/main" val="391444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E96E56-25EA-7F31-E858-80636FA43235}"/>
              </a:ext>
            </a:extLst>
          </p:cNvPr>
          <p:cNvSpPr>
            <a:spLocks noGrp="1"/>
          </p:cNvSpPr>
          <p:nvPr>
            <p:ph type="ctrTitle"/>
          </p:nvPr>
        </p:nvSpPr>
        <p:spPr/>
        <p:txBody>
          <a:bodyPr/>
          <a:lstStyle/>
          <a:p>
            <a:r>
              <a:rPr lang="sv-FI" dirty="0"/>
              <a:t>Kandidatnominering i kommunalval</a:t>
            </a:r>
          </a:p>
        </p:txBody>
      </p:sp>
      <p:sp>
        <p:nvSpPr>
          <p:cNvPr id="3" name="Underrubrik 2">
            <a:extLst>
              <a:ext uri="{FF2B5EF4-FFF2-40B4-BE49-F238E27FC236}">
                <a16:creationId xmlns:a16="http://schemas.microsoft.com/office/drawing/2014/main" id="{4DD91F31-90AF-DFBB-1345-8CF734B79405}"/>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38788474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83D3C6-53A2-612C-8649-7C3B617DE3A9}"/>
              </a:ext>
            </a:extLst>
          </p:cNvPr>
          <p:cNvSpPr>
            <a:spLocks noGrp="1"/>
          </p:cNvSpPr>
          <p:nvPr>
            <p:ph type="title"/>
          </p:nvPr>
        </p:nvSpPr>
        <p:spPr/>
        <p:txBody>
          <a:bodyPr/>
          <a:lstStyle/>
          <a:p>
            <a:r>
              <a:rPr lang="sv-FI" dirty="0"/>
              <a:t>Vem får ställa upp kandidater?</a:t>
            </a:r>
          </a:p>
        </p:txBody>
      </p:sp>
      <p:sp>
        <p:nvSpPr>
          <p:cNvPr id="3" name="Platshållare för innehåll 2">
            <a:extLst>
              <a:ext uri="{FF2B5EF4-FFF2-40B4-BE49-F238E27FC236}">
                <a16:creationId xmlns:a16="http://schemas.microsoft.com/office/drawing/2014/main" id="{AF6FBB3F-9574-83A8-2686-1D6E86193A3B}"/>
              </a:ext>
            </a:extLst>
          </p:cNvPr>
          <p:cNvSpPr>
            <a:spLocks noGrp="1"/>
          </p:cNvSpPr>
          <p:nvPr>
            <p:ph idx="1"/>
          </p:nvPr>
        </p:nvSpPr>
        <p:spPr/>
        <p:txBody>
          <a:bodyPr/>
          <a:lstStyle/>
          <a:p>
            <a:r>
              <a:rPr lang="sv-FI" dirty="0"/>
              <a:t>I kommunalval får kandidater ställas upp av:</a:t>
            </a:r>
          </a:p>
          <a:p>
            <a:pPr lvl="1"/>
            <a:r>
              <a:rPr lang="sv-FI" dirty="0"/>
              <a:t>En etablerad kommunal politisk förening (registrerad förening som varit företrädd i det nuvarande eller föregående fullmäktige) </a:t>
            </a:r>
          </a:p>
          <a:p>
            <a:pPr lvl="1"/>
            <a:r>
              <a:rPr lang="sv-FI" dirty="0"/>
              <a:t>En lokal förening som av en etablerad politisk förening (lagtingsparti) beviljats rätt att ställa upp kandidater i dess namn</a:t>
            </a:r>
          </a:p>
          <a:p>
            <a:pPr lvl="1"/>
            <a:r>
              <a:rPr lang="sv-FI" dirty="0"/>
              <a:t>En valmansförening (ska ha minst tre gånger så många medlemmar som antalet kandidater på listan)</a:t>
            </a:r>
          </a:p>
          <a:p>
            <a:pPr lvl="1"/>
            <a:endParaRPr lang="sv-FI" dirty="0"/>
          </a:p>
          <a:p>
            <a:r>
              <a:rPr lang="sv-FI" dirty="0"/>
              <a:t>När man ställer upp kandidater ska särskilda formulär som fastställs av landskapsregeringen användas</a:t>
            </a:r>
          </a:p>
          <a:p>
            <a:pPr lvl="1"/>
            <a:r>
              <a:rPr lang="sv-FI" dirty="0">
                <a:hlinkClick r:id="rId2"/>
              </a:rPr>
              <a:t>https://www.val.ax/kandidater-partier/kandidatnominering/stalla-kandidater-kommunalval</a:t>
            </a:r>
            <a:endParaRPr lang="sv-FI" dirty="0"/>
          </a:p>
        </p:txBody>
      </p:sp>
    </p:spTree>
    <p:extLst>
      <p:ext uri="{BB962C8B-B14F-4D97-AF65-F5344CB8AC3E}">
        <p14:creationId xmlns:p14="http://schemas.microsoft.com/office/powerpoint/2010/main" val="3290061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6654D-410B-8793-AEAF-E2FE1A41C543}"/>
              </a:ext>
            </a:extLst>
          </p:cNvPr>
          <p:cNvSpPr>
            <a:spLocks noGrp="1"/>
          </p:cNvSpPr>
          <p:nvPr>
            <p:ph type="title"/>
          </p:nvPr>
        </p:nvSpPr>
        <p:spPr/>
        <p:txBody>
          <a:bodyPr/>
          <a:lstStyle/>
          <a:p>
            <a:r>
              <a:rPr lang="sv-FI" dirty="0"/>
              <a:t>Vem har rösträtt?</a:t>
            </a:r>
          </a:p>
        </p:txBody>
      </p:sp>
      <p:sp>
        <p:nvSpPr>
          <p:cNvPr id="3" name="Platshållare för innehåll 2">
            <a:extLst>
              <a:ext uri="{FF2B5EF4-FFF2-40B4-BE49-F238E27FC236}">
                <a16:creationId xmlns:a16="http://schemas.microsoft.com/office/drawing/2014/main" id="{7F654FCA-DD3C-C94E-81DA-D30A2C04C325}"/>
              </a:ext>
            </a:extLst>
          </p:cNvPr>
          <p:cNvSpPr>
            <a:spLocks noGrp="1"/>
          </p:cNvSpPr>
          <p:nvPr>
            <p:ph idx="1"/>
          </p:nvPr>
        </p:nvSpPr>
        <p:spPr/>
        <p:txBody>
          <a:bodyPr/>
          <a:lstStyle/>
          <a:p>
            <a:r>
              <a:rPr lang="sv-FI" dirty="0"/>
              <a:t>Du har rätt att rösta:</a:t>
            </a:r>
          </a:p>
          <a:p>
            <a:pPr lvl="1"/>
            <a:r>
              <a:rPr lang="sv-FI" dirty="0"/>
              <a:t>i lagtingsvalet om du senast på valdagen fyller 18 år (i valet 2023 ska man vara född senast 15.10.2005) och har åländsk hembygdsrätt</a:t>
            </a:r>
          </a:p>
          <a:p>
            <a:pPr lvl="1"/>
            <a:endParaRPr lang="sv-FI" dirty="0"/>
          </a:p>
          <a:p>
            <a:pPr lvl="1"/>
            <a:r>
              <a:rPr lang="sv-FI" dirty="0"/>
              <a:t>i kommunalvalet om du senast på valdagen fyller 18 år och är bosatt i en åländsk kommun den 1 september 2023 och har åländsk hembygdsrätt </a:t>
            </a:r>
            <a:r>
              <a:rPr lang="sv-FI" b="1" i="1" dirty="0"/>
              <a:t>eller</a:t>
            </a:r>
            <a:r>
              <a:rPr lang="sv-FI" dirty="0"/>
              <a:t> har haft hemort i en åländsk kommun under ett helt år före valdagen. Du får rösta i den kommun där du är bosatt den första september.</a:t>
            </a:r>
          </a:p>
          <a:p>
            <a:endParaRPr lang="sv-FI" dirty="0"/>
          </a:p>
        </p:txBody>
      </p:sp>
    </p:spTree>
    <p:extLst>
      <p:ext uri="{BB962C8B-B14F-4D97-AF65-F5344CB8AC3E}">
        <p14:creationId xmlns:p14="http://schemas.microsoft.com/office/powerpoint/2010/main" val="3644593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25DAC8-BF11-0597-1951-99225DD76E52}"/>
              </a:ext>
            </a:extLst>
          </p:cNvPr>
          <p:cNvSpPr>
            <a:spLocks noGrp="1"/>
          </p:cNvSpPr>
          <p:nvPr>
            <p:ph type="title"/>
          </p:nvPr>
        </p:nvSpPr>
        <p:spPr/>
        <p:txBody>
          <a:bodyPr/>
          <a:lstStyle/>
          <a:p>
            <a:r>
              <a:rPr lang="sv-FI" dirty="0"/>
              <a:t>Valombud</a:t>
            </a:r>
          </a:p>
        </p:txBody>
      </p:sp>
      <p:sp>
        <p:nvSpPr>
          <p:cNvPr id="3" name="Platshållare för innehåll 2">
            <a:extLst>
              <a:ext uri="{FF2B5EF4-FFF2-40B4-BE49-F238E27FC236}">
                <a16:creationId xmlns:a16="http://schemas.microsoft.com/office/drawing/2014/main" id="{23D33979-B468-4598-0865-111948DF3B0C}"/>
              </a:ext>
            </a:extLst>
          </p:cNvPr>
          <p:cNvSpPr>
            <a:spLocks noGrp="1"/>
          </p:cNvSpPr>
          <p:nvPr>
            <p:ph idx="1"/>
          </p:nvPr>
        </p:nvSpPr>
        <p:spPr/>
        <p:txBody>
          <a:bodyPr>
            <a:normAutofit fontScale="92500" lnSpcReduction="20000"/>
          </a:bodyPr>
          <a:lstStyle/>
          <a:p>
            <a:r>
              <a:rPr lang="sv-FI" dirty="0"/>
              <a:t>En förening som ställer upp kandidater i val ska utse ett valombud och en ersättare för valombudet. </a:t>
            </a:r>
          </a:p>
          <a:p>
            <a:endParaRPr lang="sv-FI" dirty="0"/>
          </a:p>
          <a:p>
            <a:r>
              <a:rPr lang="sv-FI" dirty="0"/>
              <a:t>En medlem eller en ersättare i en centralnämnd får inte vara valombud. </a:t>
            </a:r>
          </a:p>
          <a:p>
            <a:endParaRPr lang="sv-FI" dirty="0"/>
          </a:p>
          <a:p>
            <a:r>
              <a:rPr lang="sv-FI" dirty="0"/>
              <a:t>Valombudet för en valmansförening ska vara medlem av föreningen och får inte vara kandidat i samma val. </a:t>
            </a:r>
          </a:p>
          <a:p>
            <a:endParaRPr lang="sv-FI" dirty="0"/>
          </a:p>
          <a:p>
            <a:r>
              <a:rPr lang="sv-FI" dirty="0"/>
              <a:t>Valombudet för en etablerad politisk förening, en etablerad kommunal politisk förening eller en lokal förening får vara kandidat i samma val.</a:t>
            </a:r>
          </a:p>
          <a:p>
            <a:endParaRPr lang="sv-FI" dirty="0"/>
          </a:p>
          <a:p>
            <a:r>
              <a:rPr lang="sv-FI" dirty="0"/>
              <a:t>Valombuden kan vara valombud i flera kommuner och på både lagtings- och kommunalnivå. </a:t>
            </a:r>
          </a:p>
        </p:txBody>
      </p:sp>
    </p:spTree>
    <p:extLst>
      <p:ext uri="{BB962C8B-B14F-4D97-AF65-F5344CB8AC3E}">
        <p14:creationId xmlns:p14="http://schemas.microsoft.com/office/powerpoint/2010/main" val="1041713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316B24-F798-913F-EA34-EA25647F8F9D}"/>
              </a:ext>
            </a:extLst>
          </p:cNvPr>
          <p:cNvSpPr>
            <a:spLocks noGrp="1"/>
          </p:cNvSpPr>
          <p:nvPr>
            <p:ph type="title"/>
          </p:nvPr>
        </p:nvSpPr>
        <p:spPr/>
        <p:txBody>
          <a:bodyPr/>
          <a:lstStyle/>
          <a:p>
            <a:r>
              <a:rPr lang="sv-FI" dirty="0"/>
              <a:t>Valförbund</a:t>
            </a:r>
          </a:p>
        </p:txBody>
      </p:sp>
      <p:sp>
        <p:nvSpPr>
          <p:cNvPr id="3" name="Platshållare för innehåll 2">
            <a:extLst>
              <a:ext uri="{FF2B5EF4-FFF2-40B4-BE49-F238E27FC236}">
                <a16:creationId xmlns:a16="http://schemas.microsoft.com/office/drawing/2014/main" id="{301FCB45-3303-960E-2934-167A75AED5E6}"/>
              </a:ext>
            </a:extLst>
          </p:cNvPr>
          <p:cNvSpPr>
            <a:spLocks noGrp="1"/>
          </p:cNvSpPr>
          <p:nvPr>
            <p:ph idx="1"/>
          </p:nvPr>
        </p:nvSpPr>
        <p:spPr/>
        <p:txBody>
          <a:bodyPr>
            <a:normAutofit lnSpcReduction="10000"/>
          </a:bodyPr>
          <a:lstStyle/>
          <a:p>
            <a:r>
              <a:rPr lang="sv-FI" dirty="0"/>
              <a:t>Ett valombud som har den rätten kan på föreningens vägnar samverka i ett val med en eller flera andra föreningar genom att ingå en överenskommelse om bildande av valförbund.</a:t>
            </a:r>
          </a:p>
          <a:p>
            <a:endParaRPr lang="sv-FI" dirty="0"/>
          </a:p>
          <a:p>
            <a:r>
              <a:rPr lang="sv-FI" dirty="0"/>
              <a:t>Etablerade kommunala politiska föreningar har rätt att ställa upp sina kandidater på flera listor. Listorna bildar ett valförbund utan att någon särskild överenskommelse behöver göras (OBS! Gäller endast dessa – ej t.ex. lokala föreningar).</a:t>
            </a:r>
          </a:p>
          <a:p>
            <a:endParaRPr lang="sv-FI" dirty="0"/>
          </a:p>
          <a:p>
            <a:r>
              <a:rPr lang="sv-FI" dirty="0"/>
              <a:t>En överenskommelse om valförbund ska undertecknas av valombuden för de föreningar som ingår i förbundet. Överenskommelsen ska innehålla fullmakter för en av undertecknarna att vara valförbundets valombud och för en att vara valombudets ersättare.</a:t>
            </a:r>
          </a:p>
          <a:p>
            <a:endParaRPr lang="sv-FI" dirty="0"/>
          </a:p>
        </p:txBody>
      </p:sp>
    </p:spTree>
    <p:extLst>
      <p:ext uri="{BB962C8B-B14F-4D97-AF65-F5344CB8AC3E}">
        <p14:creationId xmlns:p14="http://schemas.microsoft.com/office/powerpoint/2010/main" val="2187939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24B8B-55FA-0051-2662-C1C97CB81B09}"/>
              </a:ext>
            </a:extLst>
          </p:cNvPr>
          <p:cNvSpPr>
            <a:spLocks noGrp="1"/>
          </p:cNvSpPr>
          <p:nvPr>
            <p:ph type="title"/>
          </p:nvPr>
        </p:nvSpPr>
        <p:spPr/>
        <p:txBody>
          <a:bodyPr/>
          <a:lstStyle/>
          <a:p>
            <a:r>
              <a:rPr lang="sv-FI" dirty="0"/>
              <a:t>Kandidater och kandidatlistor</a:t>
            </a:r>
          </a:p>
        </p:txBody>
      </p:sp>
      <p:sp>
        <p:nvSpPr>
          <p:cNvPr id="3" name="Platshållare för innehåll 2">
            <a:extLst>
              <a:ext uri="{FF2B5EF4-FFF2-40B4-BE49-F238E27FC236}">
                <a16:creationId xmlns:a16="http://schemas.microsoft.com/office/drawing/2014/main" id="{B867BC69-AA73-0288-F0C4-521F9DCE37F8}"/>
              </a:ext>
            </a:extLst>
          </p:cNvPr>
          <p:cNvSpPr>
            <a:spLocks noGrp="1"/>
          </p:cNvSpPr>
          <p:nvPr>
            <p:ph idx="1"/>
          </p:nvPr>
        </p:nvSpPr>
        <p:spPr/>
        <p:txBody>
          <a:bodyPr>
            <a:normAutofit fontScale="92500" lnSpcReduction="20000"/>
          </a:bodyPr>
          <a:lstStyle/>
          <a:p>
            <a:r>
              <a:rPr lang="sv-FI" dirty="0"/>
              <a:t>Det är möjligt att ställa upp ett antal kandidater som är högst två gånger så stort som antalet representanter som ska utses i valet. Obs! Gäller också valförbund. </a:t>
            </a:r>
          </a:p>
          <a:p>
            <a:endParaRPr lang="sv-FI" dirty="0"/>
          </a:p>
          <a:p>
            <a:r>
              <a:rPr lang="sv-FI" dirty="0"/>
              <a:t>En kandidatlista ska tydligt uppta kandidaternas namn, samt uppgift om deras titel, yrke eller syssla, angiven med högst två uttryck. Vid sidan av eller i stället för en kandidats förnamn får användas ett allmänt känt tilltalsnamn eller förkortat förnamn. </a:t>
            </a:r>
          </a:p>
          <a:p>
            <a:endParaRPr lang="sv-FI" dirty="0"/>
          </a:p>
          <a:p>
            <a:r>
              <a:rPr lang="sv-FI" dirty="0"/>
              <a:t>I en lista som gäller kommunalval kan kandidaternas adress, hemby eller annan i kommunen allmänt känd geografisk bestämning anges.</a:t>
            </a:r>
          </a:p>
          <a:p>
            <a:endParaRPr lang="sv-FI" dirty="0"/>
          </a:p>
          <a:p>
            <a:r>
              <a:rPr lang="sv-FI" dirty="0"/>
              <a:t>Kandidaterna ska ställas upp i den ordning som de avses ha i sammanställningen av kandidatlistor (d.v.s. föreningarna avgör själv ordningen på listan – den kommunala centralvalnämnden kan endast ändra ordningen om någon kandidat stryks från listan). </a:t>
            </a:r>
          </a:p>
        </p:txBody>
      </p:sp>
    </p:spTree>
    <p:extLst>
      <p:ext uri="{BB962C8B-B14F-4D97-AF65-F5344CB8AC3E}">
        <p14:creationId xmlns:p14="http://schemas.microsoft.com/office/powerpoint/2010/main" val="27280649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3C8DFD-EAA9-FECD-A852-0D2722FDA251}"/>
              </a:ext>
            </a:extLst>
          </p:cNvPr>
          <p:cNvSpPr>
            <a:spLocks noGrp="1"/>
          </p:cNvSpPr>
          <p:nvPr>
            <p:ph type="title"/>
          </p:nvPr>
        </p:nvSpPr>
        <p:spPr/>
        <p:txBody>
          <a:bodyPr/>
          <a:lstStyle/>
          <a:p>
            <a:r>
              <a:rPr lang="sv-FI" dirty="0"/>
              <a:t>Kandidater och kandidatlistor forts.</a:t>
            </a:r>
          </a:p>
        </p:txBody>
      </p:sp>
      <p:sp>
        <p:nvSpPr>
          <p:cNvPr id="3" name="Platshållare för innehåll 2">
            <a:extLst>
              <a:ext uri="{FF2B5EF4-FFF2-40B4-BE49-F238E27FC236}">
                <a16:creationId xmlns:a16="http://schemas.microsoft.com/office/drawing/2014/main" id="{B953ED92-B1E4-A36D-C074-1D295B6294B3}"/>
              </a:ext>
            </a:extLst>
          </p:cNvPr>
          <p:cNvSpPr>
            <a:spLocks noGrp="1"/>
          </p:cNvSpPr>
          <p:nvPr>
            <p:ph idx="1"/>
          </p:nvPr>
        </p:nvSpPr>
        <p:spPr/>
        <p:txBody>
          <a:bodyPr/>
          <a:lstStyle/>
          <a:p>
            <a:r>
              <a:rPr lang="sv-FI" dirty="0"/>
              <a:t>Till kandidatlistan ska fogas de föreslagna kandidaternas skriftliga medgivanden att ställa upp som kandidat, uppgifter om deras personbeteckningar samt deras försäkran att de inte samtyckt till att bli uppställda som kandidater på någon annan kandidatlista i samma val. Kandidaternas namn ska i medgivandet ha samma form som i kandidatlistan.</a:t>
            </a:r>
          </a:p>
          <a:p>
            <a:endParaRPr lang="sv-FI" dirty="0"/>
          </a:p>
          <a:p>
            <a:r>
              <a:rPr lang="sv-FI" dirty="0"/>
              <a:t>Om någon kandidat är uppställd på flera kandidatlistor ska kandidaten strykas från samtliga listor. </a:t>
            </a:r>
          </a:p>
          <a:p>
            <a:endParaRPr lang="sv-FI" dirty="0"/>
          </a:p>
          <a:p>
            <a:r>
              <a:rPr lang="sv-FI" dirty="0"/>
              <a:t>Bilagor till kandidatlistorna – se valanvisning 1!</a:t>
            </a:r>
          </a:p>
        </p:txBody>
      </p:sp>
    </p:spTree>
    <p:extLst>
      <p:ext uri="{BB962C8B-B14F-4D97-AF65-F5344CB8AC3E}">
        <p14:creationId xmlns:p14="http://schemas.microsoft.com/office/powerpoint/2010/main" val="7860977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E8D3D0-D3E0-B653-1624-E986C4DBB0AF}"/>
              </a:ext>
            </a:extLst>
          </p:cNvPr>
          <p:cNvSpPr>
            <a:spLocks noGrp="1"/>
          </p:cNvSpPr>
          <p:nvPr>
            <p:ph type="title"/>
          </p:nvPr>
        </p:nvSpPr>
        <p:spPr/>
        <p:txBody>
          <a:bodyPr/>
          <a:lstStyle/>
          <a:p>
            <a:r>
              <a:rPr lang="sv-FI" dirty="0"/>
              <a:t>Beteckningar för kandidatlistor</a:t>
            </a:r>
          </a:p>
        </p:txBody>
      </p:sp>
      <p:sp>
        <p:nvSpPr>
          <p:cNvPr id="3" name="Platshållare för innehåll 2">
            <a:extLst>
              <a:ext uri="{FF2B5EF4-FFF2-40B4-BE49-F238E27FC236}">
                <a16:creationId xmlns:a16="http://schemas.microsoft.com/office/drawing/2014/main" id="{AB329435-BBC5-5388-146B-F57F6EAFB7BA}"/>
              </a:ext>
            </a:extLst>
          </p:cNvPr>
          <p:cNvSpPr>
            <a:spLocks noGrp="1"/>
          </p:cNvSpPr>
          <p:nvPr>
            <p:ph idx="1"/>
          </p:nvPr>
        </p:nvSpPr>
        <p:spPr/>
        <p:txBody>
          <a:bodyPr>
            <a:normAutofit fontScale="92500" lnSpcReduction="10000"/>
          </a:bodyPr>
          <a:lstStyle/>
          <a:p>
            <a:r>
              <a:rPr lang="sv-FI" dirty="0"/>
              <a:t>En enskild kandidatlista eller ett valförbund ska ha en beteckning i sammanställningen av kandidatlistor. En kandidatlista som ställts upp av en etablerad kommunal politisk förening eller en lokal förening får den politiska föreningens namn som beteckning.</a:t>
            </a:r>
          </a:p>
          <a:p>
            <a:endParaRPr lang="sv-FI" dirty="0"/>
          </a:p>
          <a:p>
            <a:r>
              <a:rPr lang="sv-FI" dirty="0"/>
              <a:t>Ett valförbund som innehåller en etablerad kommunal politisk förening eller en lokal förening ska ha en beteckning som innehåller namnet på varje politisk förening som ingår i valförbundet.</a:t>
            </a:r>
          </a:p>
          <a:p>
            <a:endParaRPr lang="sv-FI" dirty="0"/>
          </a:p>
          <a:p>
            <a:r>
              <a:rPr lang="sv-FI" dirty="0"/>
              <a:t>En valmansförenings kandidatanmälan eller en anmälan om överenskommelse om bildandet av ett valförbund kan innehålla ett förslag till beteckning. Den föreslagna beteckningen får inte vara missvisande eller olämplig. I beteckningen kan ingå ett namn som är infört i föreningsregistret om föreningen gett ett skriftligt tillstånd.</a:t>
            </a:r>
          </a:p>
        </p:txBody>
      </p:sp>
    </p:spTree>
    <p:extLst>
      <p:ext uri="{BB962C8B-B14F-4D97-AF65-F5344CB8AC3E}">
        <p14:creationId xmlns:p14="http://schemas.microsoft.com/office/powerpoint/2010/main" val="2258235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descr="En bild som visar text, skärmbild, diagram, nummer&#10;&#10;Automatiskt genererad beskrivning">
            <a:extLst>
              <a:ext uri="{FF2B5EF4-FFF2-40B4-BE49-F238E27FC236}">
                <a16:creationId xmlns:a16="http://schemas.microsoft.com/office/drawing/2014/main" id="{66AA989C-3E9C-9F1E-2464-A98FCC6C58EE}"/>
              </a:ext>
            </a:extLst>
          </p:cNvPr>
          <p:cNvPicPr>
            <a:picLocks noChangeAspect="1"/>
          </p:cNvPicPr>
          <p:nvPr/>
        </p:nvPicPr>
        <p:blipFill>
          <a:blip r:embed="rId3"/>
          <a:stretch>
            <a:fillRect/>
          </a:stretch>
        </p:blipFill>
        <p:spPr>
          <a:xfrm>
            <a:off x="1450029" y="319573"/>
            <a:ext cx="8350918" cy="5907425"/>
          </a:xfrm>
          <a:prstGeom prst="rect">
            <a:avLst/>
          </a:prstGeom>
        </p:spPr>
      </p:pic>
    </p:spTree>
    <p:extLst>
      <p:ext uri="{BB962C8B-B14F-4D97-AF65-F5344CB8AC3E}">
        <p14:creationId xmlns:p14="http://schemas.microsoft.com/office/powerpoint/2010/main" val="1035822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descr="En bild som visar text, skärmbild, nummer, Parallell&#10;&#10;Automatiskt genererad beskrivning">
            <a:extLst>
              <a:ext uri="{FF2B5EF4-FFF2-40B4-BE49-F238E27FC236}">
                <a16:creationId xmlns:a16="http://schemas.microsoft.com/office/drawing/2014/main" id="{C2A391E0-92C2-D03E-4EC0-7A4624C7FB79}"/>
              </a:ext>
            </a:extLst>
          </p:cNvPr>
          <p:cNvPicPr>
            <a:picLocks noChangeAspect="1"/>
          </p:cNvPicPr>
          <p:nvPr/>
        </p:nvPicPr>
        <p:blipFill>
          <a:blip r:embed="rId2"/>
          <a:stretch>
            <a:fillRect/>
          </a:stretch>
        </p:blipFill>
        <p:spPr>
          <a:xfrm>
            <a:off x="1820809" y="346442"/>
            <a:ext cx="9390116" cy="6770591"/>
          </a:xfrm>
          <a:prstGeom prst="rect">
            <a:avLst/>
          </a:prstGeom>
        </p:spPr>
      </p:pic>
    </p:spTree>
    <p:extLst>
      <p:ext uri="{BB962C8B-B14F-4D97-AF65-F5344CB8AC3E}">
        <p14:creationId xmlns:p14="http://schemas.microsoft.com/office/powerpoint/2010/main" val="3254803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DBD0A7-5855-5E6F-C764-0011D33BBB51}"/>
              </a:ext>
            </a:extLst>
          </p:cNvPr>
          <p:cNvSpPr>
            <a:spLocks noGrp="1"/>
          </p:cNvSpPr>
          <p:nvPr>
            <p:ph type="title"/>
          </p:nvPr>
        </p:nvSpPr>
        <p:spPr/>
        <p:txBody>
          <a:bodyPr/>
          <a:lstStyle/>
          <a:p>
            <a:r>
              <a:rPr lang="sv-FI" dirty="0"/>
              <a:t>Inlämning och behandling av handlingar</a:t>
            </a:r>
          </a:p>
        </p:txBody>
      </p:sp>
      <p:sp>
        <p:nvSpPr>
          <p:cNvPr id="3" name="Platshållare för innehåll 2">
            <a:extLst>
              <a:ext uri="{FF2B5EF4-FFF2-40B4-BE49-F238E27FC236}">
                <a16:creationId xmlns:a16="http://schemas.microsoft.com/office/drawing/2014/main" id="{E39C9A34-E4A9-53A3-09F5-CD86639B6321}"/>
              </a:ext>
            </a:extLst>
          </p:cNvPr>
          <p:cNvSpPr>
            <a:spLocks noGrp="1"/>
          </p:cNvSpPr>
          <p:nvPr>
            <p:ph idx="1"/>
          </p:nvPr>
        </p:nvSpPr>
        <p:spPr/>
        <p:txBody>
          <a:bodyPr>
            <a:normAutofit fontScale="92500" lnSpcReduction="10000"/>
          </a:bodyPr>
          <a:lstStyle/>
          <a:p>
            <a:r>
              <a:rPr lang="sv-FI" b="1" dirty="0"/>
              <a:t>Måndag 11 september: </a:t>
            </a:r>
          </a:p>
          <a:p>
            <a:pPr lvl="1"/>
            <a:r>
              <a:rPr lang="sv-FI" dirty="0"/>
              <a:t>Kandidathandlingarna ska vara inlämnade till centralvalnämnderna senast kl. 16.00. Förslag – boka tid med grupperingarna och gå igenom handlingarna tillsammans. </a:t>
            </a:r>
          </a:p>
          <a:p>
            <a:pPr lvl="1"/>
            <a:endParaRPr lang="sv-FI" dirty="0"/>
          </a:p>
          <a:p>
            <a:r>
              <a:rPr lang="sv-FI" b="1" dirty="0"/>
              <a:t>Tisdag 12 september:</a:t>
            </a:r>
          </a:p>
          <a:p>
            <a:pPr lvl="1"/>
            <a:r>
              <a:rPr lang="sv-FI" dirty="0"/>
              <a:t>Behandling av kandidatanmälningar och eventuella anmälningar om bildande av valförbund enligt 45 § vallagen. </a:t>
            </a:r>
          </a:p>
          <a:p>
            <a:pPr lvl="1"/>
            <a:r>
              <a:rPr lang="sv-FI" dirty="0"/>
              <a:t>Kontroll av jäv i centralvalnämnden (när kandidaterna är kända). </a:t>
            </a:r>
          </a:p>
          <a:p>
            <a:pPr lvl="1"/>
            <a:r>
              <a:rPr lang="sv-FI" dirty="0"/>
              <a:t>Begära om rättelse och kompletteringar av handlingar enligt 46 § vallagen.</a:t>
            </a:r>
          </a:p>
          <a:p>
            <a:pPr lvl="1"/>
            <a:r>
              <a:rPr lang="sv-FI" dirty="0"/>
              <a:t>Lottning av kandidatlistornas inbördes ordning. </a:t>
            </a:r>
          </a:p>
          <a:p>
            <a:pPr lvl="1"/>
            <a:r>
              <a:rPr lang="sv-FI" dirty="0"/>
              <a:t>Ge sekreteraren i uppdrag att kontrollera samtliga kandidaters valbarhet till nästa möte för beslut i nämnden (detta intygas av valombudet – behöver ej kontrolleras av nämnden annat än vid uppenbart behov). </a:t>
            </a:r>
          </a:p>
          <a:p>
            <a:pPr lvl="1"/>
            <a:r>
              <a:rPr lang="sv-FI" dirty="0"/>
              <a:t>Ge sekreteraren i uppdrag att uppgöra ett utkast till preliminär sammanställning av kandidatlistor. </a:t>
            </a:r>
          </a:p>
        </p:txBody>
      </p:sp>
    </p:spTree>
    <p:extLst>
      <p:ext uri="{BB962C8B-B14F-4D97-AF65-F5344CB8AC3E}">
        <p14:creationId xmlns:p14="http://schemas.microsoft.com/office/powerpoint/2010/main" val="1212086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0F78FC-13E7-8B65-3F50-F2F947209135}"/>
              </a:ext>
            </a:extLst>
          </p:cNvPr>
          <p:cNvSpPr>
            <a:spLocks noGrp="1"/>
          </p:cNvSpPr>
          <p:nvPr>
            <p:ph type="title"/>
          </p:nvPr>
        </p:nvSpPr>
        <p:spPr/>
        <p:txBody>
          <a:bodyPr/>
          <a:lstStyle/>
          <a:p>
            <a:r>
              <a:rPr lang="sv-FI" dirty="0"/>
              <a:t>Inlämning och behandling av handlingar</a:t>
            </a:r>
          </a:p>
        </p:txBody>
      </p:sp>
      <p:sp>
        <p:nvSpPr>
          <p:cNvPr id="3" name="Platshållare för innehåll 2">
            <a:extLst>
              <a:ext uri="{FF2B5EF4-FFF2-40B4-BE49-F238E27FC236}">
                <a16:creationId xmlns:a16="http://schemas.microsoft.com/office/drawing/2014/main" id="{EEF912E2-629D-53A8-A6A0-8BA9100B7C7E}"/>
              </a:ext>
            </a:extLst>
          </p:cNvPr>
          <p:cNvSpPr>
            <a:spLocks noGrp="1"/>
          </p:cNvSpPr>
          <p:nvPr>
            <p:ph idx="1"/>
          </p:nvPr>
        </p:nvSpPr>
        <p:spPr/>
        <p:txBody>
          <a:bodyPr>
            <a:normAutofit fontScale="92500" lnSpcReduction="10000"/>
          </a:bodyPr>
          <a:lstStyle/>
          <a:p>
            <a:r>
              <a:rPr lang="sv-FI" b="1" dirty="0"/>
              <a:t>Fredag 15 september</a:t>
            </a:r>
          </a:p>
          <a:p>
            <a:pPr lvl="1"/>
            <a:r>
              <a:rPr lang="sv-FI" dirty="0"/>
              <a:t>Behandling av eventuella rättelser av kandidatanmälningar. </a:t>
            </a:r>
          </a:p>
          <a:p>
            <a:pPr lvl="1"/>
            <a:r>
              <a:rPr lang="sv-FI" dirty="0"/>
              <a:t>Uppgörande av preliminär sammanställning av kandidatlistor enligt 47 § vallagen (Obs! kandidatnumren i kommunalvalet börjar på 502). Sammanställningen hålls tillgänglig för valombuden enligt 50 § vallagen. Meddela även om deras rätt att närvara när den slutliga sammanställningen fastställs måndagen den 18 september. </a:t>
            </a:r>
          </a:p>
          <a:p>
            <a:pPr lvl="1"/>
            <a:r>
              <a:rPr lang="sv-FI" dirty="0"/>
              <a:t>Konstatera att samtliga kandidaters valbarhet har granskats och att beslut fattas nästa möte. Icke valbara kandidater och deras ombud kan informeras. </a:t>
            </a:r>
          </a:p>
          <a:p>
            <a:pPr lvl="1"/>
            <a:endParaRPr lang="sv-FI" dirty="0"/>
          </a:p>
          <a:p>
            <a:r>
              <a:rPr lang="sv-FI" b="1" dirty="0"/>
              <a:t>Måndag 18 september</a:t>
            </a:r>
          </a:p>
          <a:p>
            <a:pPr lvl="1"/>
            <a:r>
              <a:rPr lang="sv-FI" dirty="0"/>
              <a:t>Fastställande av sammanställning av kandidatlistor enligt 48 § vallagen. Beslut om att någon kandidat inte är valbar. Beslut om publicering och tryckning enligt 48 och 49 §§ vallagen. </a:t>
            </a:r>
          </a:p>
          <a:p>
            <a:pPr lvl="1"/>
            <a:r>
              <a:rPr lang="sv-FI" dirty="0"/>
              <a:t>Beslut om meddelande om valförrättningen i enlighet med 52 § 3 mom. vallagen.</a:t>
            </a:r>
          </a:p>
          <a:p>
            <a:pPr lvl="1"/>
            <a:r>
              <a:rPr lang="sv-FI" dirty="0"/>
              <a:t>Sammanställningen av kandidatlistor ska tryckas i tillräckligt antal och på grönt papper (OBS! Landskapsregeringen behöver 70 ex för distribution till alla förtidsröstningsställen). </a:t>
            </a:r>
          </a:p>
        </p:txBody>
      </p:sp>
    </p:spTree>
    <p:extLst>
      <p:ext uri="{BB962C8B-B14F-4D97-AF65-F5344CB8AC3E}">
        <p14:creationId xmlns:p14="http://schemas.microsoft.com/office/powerpoint/2010/main" val="3480148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F80810-6EE2-1212-B24C-AAD9767C44BB}"/>
              </a:ext>
            </a:extLst>
          </p:cNvPr>
          <p:cNvSpPr>
            <a:spLocks noGrp="1"/>
          </p:cNvSpPr>
          <p:nvPr>
            <p:ph type="ctrTitle"/>
          </p:nvPr>
        </p:nvSpPr>
        <p:spPr/>
        <p:txBody>
          <a:bodyPr>
            <a:normAutofit fontScale="90000"/>
          </a:bodyPr>
          <a:lstStyle/>
          <a:p>
            <a:r>
              <a:rPr lang="sv-FI" dirty="0"/>
              <a:t>Kommunala centralvalnämndens uppgifter i anslutning till förtidsröstningen</a:t>
            </a:r>
          </a:p>
        </p:txBody>
      </p:sp>
      <p:sp>
        <p:nvSpPr>
          <p:cNvPr id="3" name="Underrubrik 2">
            <a:extLst>
              <a:ext uri="{FF2B5EF4-FFF2-40B4-BE49-F238E27FC236}">
                <a16:creationId xmlns:a16="http://schemas.microsoft.com/office/drawing/2014/main" id="{AA216BF1-F143-531D-E549-A8C656CD3FAA}"/>
              </a:ext>
            </a:extLst>
          </p:cNvPr>
          <p:cNvSpPr>
            <a:spLocks noGrp="1"/>
          </p:cNvSpPr>
          <p:nvPr>
            <p:ph type="subTitle" idx="1"/>
          </p:nvPr>
        </p:nvSpPr>
        <p:spPr/>
        <p:txBody>
          <a:bodyPr/>
          <a:lstStyle/>
          <a:p>
            <a:endParaRPr lang="sv-FI"/>
          </a:p>
        </p:txBody>
      </p:sp>
    </p:spTree>
    <p:extLst>
      <p:ext uri="{BB962C8B-B14F-4D97-AF65-F5344CB8AC3E}">
        <p14:creationId xmlns:p14="http://schemas.microsoft.com/office/powerpoint/2010/main" val="68162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C8C76-705F-CE6F-45D3-59E9D1EF08D5}"/>
              </a:ext>
            </a:extLst>
          </p:cNvPr>
          <p:cNvSpPr>
            <a:spLocks noGrp="1"/>
          </p:cNvSpPr>
          <p:nvPr>
            <p:ph type="title"/>
          </p:nvPr>
        </p:nvSpPr>
        <p:spPr/>
        <p:txBody>
          <a:bodyPr/>
          <a:lstStyle/>
          <a:p>
            <a:r>
              <a:rPr lang="sv-FI" dirty="0"/>
              <a:t>Vem är valbar?</a:t>
            </a:r>
          </a:p>
        </p:txBody>
      </p:sp>
      <p:sp>
        <p:nvSpPr>
          <p:cNvPr id="3" name="Platshållare för innehåll 2">
            <a:extLst>
              <a:ext uri="{FF2B5EF4-FFF2-40B4-BE49-F238E27FC236}">
                <a16:creationId xmlns:a16="http://schemas.microsoft.com/office/drawing/2014/main" id="{103D7D58-EB95-3D88-48F6-68CD52BF3D3D}"/>
              </a:ext>
            </a:extLst>
          </p:cNvPr>
          <p:cNvSpPr>
            <a:spLocks noGrp="1"/>
          </p:cNvSpPr>
          <p:nvPr>
            <p:ph idx="1"/>
          </p:nvPr>
        </p:nvSpPr>
        <p:spPr/>
        <p:txBody>
          <a:bodyPr/>
          <a:lstStyle/>
          <a:p>
            <a:r>
              <a:rPr lang="sv-FI" dirty="0"/>
              <a:t>För att få ställa upp som kandidat i </a:t>
            </a:r>
            <a:r>
              <a:rPr lang="sv-FI" b="1" dirty="0"/>
              <a:t>lagtingsvalet</a:t>
            </a:r>
            <a:r>
              <a:rPr lang="sv-FI" dirty="0"/>
              <a:t> krävs:</a:t>
            </a:r>
          </a:p>
          <a:p>
            <a:pPr lvl="1"/>
            <a:r>
              <a:rPr lang="sv-FI" dirty="0"/>
              <a:t>rösträtt i lagtingsval (hembygdsrätt och över 18 år)</a:t>
            </a:r>
          </a:p>
          <a:p>
            <a:pPr lvl="1"/>
            <a:r>
              <a:rPr lang="sv-FI" dirty="0"/>
              <a:t>inte är omyndig</a:t>
            </a:r>
          </a:p>
          <a:p>
            <a:pPr lvl="1"/>
            <a:r>
              <a:rPr lang="sv-FI" dirty="0"/>
              <a:t>inte innehar en militär tjänst</a:t>
            </a:r>
          </a:p>
          <a:p>
            <a:endParaRPr lang="sv-FI" dirty="0"/>
          </a:p>
          <a:p>
            <a:r>
              <a:rPr lang="sv-FI" dirty="0"/>
              <a:t>För att få ställa upp som kandidat i </a:t>
            </a:r>
            <a:r>
              <a:rPr lang="sv-FI" b="1" dirty="0"/>
              <a:t>kommunalvalet</a:t>
            </a:r>
            <a:r>
              <a:rPr lang="sv-FI" dirty="0"/>
              <a:t> krävs:</a:t>
            </a:r>
          </a:p>
          <a:p>
            <a:pPr lvl="1"/>
            <a:r>
              <a:rPr lang="sv-FI" dirty="0"/>
              <a:t>att man har kommunen som sin hemort</a:t>
            </a:r>
          </a:p>
          <a:p>
            <a:pPr lvl="1"/>
            <a:r>
              <a:rPr lang="sv-FI" dirty="0"/>
              <a:t>rösträtt i kommunalval i någon kommun på Åland</a:t>
            </a:r>
          </a:p>
          <a:p>
            <a:pPr lvl="1"/>
            <a:r>
              <a:rPr lang="sv-FI" dirty="0"/>
              <a:t>inte är minderårig eller har förklarats omyndig</a:t>
            </a:r>
          </a:p>
          <a:p>
            <a:pPr lvl="1"/>
            <a:r>
              <a:rPr lang="sv-FI" dirty="0"/>
              <a:t>inte är ledamot i Ålands förvaltningsdomstol</a:t>
            </a:r>
          </a:p>
          <a:p>
            <a:pPr lvl="1"/>
            <a:r>
              <a:rPr lang="sv-FI" dirty="0"/>
              <a:t>inte är anställd i kommunen i en ledande uppgift</a:t>
            </a:r>
          </a:p>
          <a:p>
            <a:endParaRPr lang="sv-FI" dirty="0"/>
          </a:p>
        </p:txBody>
      </p:sp>
    </p:spTree>
    <p:extLst>
      <p:ext uri="{BB962C8B-B14F-4D97-AF65-F5344CB8AC3E}">
        <p14:creationId xmlns:p14="http://schemas.microsoft.com/office/powerpoint/2010/main" val="10503924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E7E5BD-20E3-1CDD-8E46-52D81C5213C7}"/>
              </a:ext>
            </a:extLst>
          </p:cNvPr>
          <p:cNvSpPr>
            <a:spLocks noGrp="1"/>
          </p:cNvSpPr>
          <p:nvPr>
            <p:ph type="title"/>
          </p:nvPr>
        </p:nvSpPr>
        <p:spPr/>
        <p:txBody>
          <a:bodyPr/>
          <a:lstStyle/>
          <a:p>
            <a:r>
              <a:rPr lang="sv-FI" dirty="0"/>
              <a:t>Förberedelser</a:t>
            </a:r>
          </a:p>
        </p:txBody>
      </p:sp>
      <p:sp>
        <p:nvSpPr>
          <p:cNvPr id="3" name="Platshållare för innehåll 2">
            <a:extLst>
              <a:ext uri="{FF2B5EF4-FFF2-40B4-BE49-F238E27FC236}">
                <a16:creationId xmlns:a16="http://schemas.microsoft.com/office/drawing/2014/main" id="{2E2D7E78-7130-D084-12AA-41226311BF48}"/>
              </a:ext>
            </a:extLst>
          </p:cNvPr>
          <p:cNvSpPr>
            <a:spLocks noGrp="1"/>
          </p:cNvSpPr>
          <p:nvPr>
            <p:ph idx="1"/>
          </p:nvPr>
        </p:nvSpPr>
        <p:spPr/>
        <p:txBody>
          <a:bodyPr/>
          <a:lstStyle/>
          <a:p>
            <a:r>
              <a:rPr lang="sv-FI" dirty="0"/>
              <a:t>Den kommunala centralvalnämnden ska utse minst två (helst flera!) valförrättare för varje allmänt förtidsröstningsställe i kommunen. </a:t>
            </a:r>
          </a:p>
          <a:p>
            <a:endParaRPr lang="sv-FI" dirty="0"/>
          </a:p>
          <a:p>
            <a:r>
              <a:rPr lang="sv-FI" dirty="0"/>
              <a:t>Centralvalnämnden ska se till att kommunens övriga valmyndigheter har den information som behövs.</a:t>
            </a:r>
          </a:p>
          <a:p>
            <a:pPr lvl="1"/>
            <a:r>
              <a:rPr lang="sv-FI" dirty="0"/>
              <a:t>Landskapsregeringens valanvisningar och utbildningar. </a:t>
            </a:r>
          </a:p>
          <a:p>
            <a:pPr lvl="1"/>
            <a:r>
              <a:rPr lang="sv-FI" dirty="0"/>
              <a:t>Vid behov ska interna valutbildningar ordnas inom kommunen. </a:t>
            </a:r>
          </a:p>
          <a:p>
            <a:pPr lvl="1"/>
            <a:endParaRPr lang="sv-FI" dirty="0"/>
          </a:p>
          <a:p>
            <a:r>
              <a:rPr lang="sv-FI" dirty="0"/>
              <a:t>Centralvalnämnden ansvarar för förtidsröstningsställena i kommunen och ska se till att dessa har nödvändigt material och möblering. Finns detaljerad information i valanvisning 2. </a:t>
            </a:r>
          </a:p>
        </p:txBody>
      </p:sp>
    </p:spTree>
    <p:extLst>
      <p:ext uri="{BB962C8B-B14F-4D97-AF65-F5344CB8AC3E}">
        <p14:creationId xmlns:p14="http://schemas.microsoft.com/office/powerpoint/2010/main" val="5803879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BDCE27-2391-CF0B-D843-DF9E39EFD1B6}"/>
              </a:ext>
            </a:extLst>
          </p:cNvPr>
          <p:cNvSpPr>
            <a:spLocks noGrp="1"/>
          </p:cNvSpPr>
          <p:nvPr>
            <p:ph type="title"/>
          </p:nvPr>
        </p:nvSpPr>
        <p:spPr/>
        <p:txBody>
          <a:bodyPr/>
          <a:lstStyle/>
          <a:p>
            <a:r>
              <a:rPr lang="sv-FI" dirty="0"/>
              <a:t>Förberedelser forts.</a:t>
            </a:r>
          </a:p>
        </p:txBody>
      </p:sp>
      <p:sp>
        <p:nvSpPr>
          <p:cNvPr id="3" name="Platshållare för innehåll 2">
            <a:extLst>
              <a:ext uri="{FF2B5EF4-FFF2-40B4-BE49-F238E27FC236}">
                <a16:creationId xmlns:a16="http://schemas.microsoft.com/office/drawing/2014/main" id="{7E92970F-2E44-98B2-D6B7-004636D1AA55}"/>
              </a:ext>
            </a:extLst>
          </p:cNvPr>
          <p:cNvSpPr>
            <a:spLocks noGrp="1"/>
          </p:cNvSpPr>
          <p:nvPr>
            <p:ph idx="1"/>
          </p:nvPr>
        </p:nvSpPr>
        <p:spPr/>
        <p:txBody>
          <a:bodyPr>
            <a:normAutofit fontScale="92500" lnSpcReduction="10000"/>
          </a:bodyPr>
          <a:lstStyle/>
          <a:p>
            <a:r>
              <a:rPr lang="sv-FI" dirty="0"/>
              <a:t>Ytterkuvert från förtidsröstningsställen och inrättningar ska skickas utan dröjsmål till rätt centralvalnämnd. Centralvalnämnden ska därför i god tid inför valet informera valförrättarna och valbestyrelsen i den egna kommunen om hur postningen ska skötas. </a:t>
            </a:r>
          </a:p>
          <a:p>
            <a:endParaRPr lang="sv-FI" dirty="0"/>
          </a:p>
          <a:p>
            <a:r>
              <a:rPr lang="sv-FI" dirty="0"/>
              <a:t>Centralvalnämnden ska även meddela valförrättarna och valbestyrelserna i den egna kommunen hur den dagliga rapporteringen av antalet förtidsröstande i lagtingsvalet ska skötas. Rapporteringen kan skötas centralt inom kommunen. </a:t>
            </a:r>
          </a:p>
          <a:p>
            <a:endParaRPr lang="sv-FI" dirty="0"/>
          </a:p>
          <a:p>
            <a:r>
              <a:rPr lang="sv-FI" dirty="0"/>
              <a:t>Centralvalnämnden ska i enlighet med 75 § 3 mom. vallagen göra upp en förteckning över väljare som sänder in brevröstningshandlingar. Centralvalnämnden kan delegera denna uppgift till en av nämnden utsedd person (t.ex. sekreteraren). Förteckningarna är inte offentliga förrän röstningen har avslutats på valdagen. </a:t>
            </a:r>
          </a:p>
        </p:txBody>
      </p:sp>
    </p:spTree>
    <p:extLst>
      <p:ext uri="{BB962C8B-B14F-4D97-AF65-F5344CB8AC3E}">
        <p14:creationId xmlns:p14="http://schemas.microsoft.com/office/powerpoint/2010/main" val="17830558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761AC9-3FA0-5069-18A7-F1F96EE40460}"/>
              </a:ext>
            </a:extLst>
          </p:cNvPr>
          <p:cNvSpPr>
            <a:spLocks noGrp="1"/>
          </p:cNvSpPr>
          <p:nvPr>
            <p:ph type="title"/>
          </p:nvPr>
        </p:nvSpPr>
        <p:spPr/>
        <p:txBody>
          <a:bodyPr>
            <a:normAutofit fontScale="90000"/>
          </a:bodyPr>
          <a:lstStyle/>
          <a:p>
            <a:r>
              <a:rPr lang="sv-FI" dirty="0"/>
              <a:t>Behandling av inkomna förtidsröstningshandlingar</a:t>
            </a:r>
          </a:p>
        </p:txBody>
      </p:sp>
      <p:sp>
        <p:nvSpPr>
          <p:cNvPr id="3" name="Platshållare för innehåll 2">
            <a:extLst>
              <a:ext uri="{FF2B5EF4-FFF2-40B4-BE49-F238E27FC236}">
                <a16:creationId xmlns:a16="http://schemas.microsoft.com/office/drawing/2014/main" id="{0805337C-C3BC-022F-C9A0-403803A3B290}"/>
              </a:ext>
            </a:extLst>
          </p:cNvPr>
          <p:cNvSpPr>
            <a:spLocks noGrp="1"/>
          </p:cNvSpPr>
          <p:nvPr>
            <p:ph idx="1"/>
          </p:nvPr>
        </p:nvSpPr>
        <p:spPr>
          <a:xfrm>
            <a:off x="721124" y="1684420"/>
            <a:ext cx="10404000" cy="3931579"/>
          </a:xfrm>
        </p:spPr>
        <p:txBody>
          <a:bodyPr>
            <a:normAutofit fontScale="92500" lnSpcReduction="10000"/>
          </a:bodyPr>
          <a:lstStyle/>
          <a:p>
            <a:r>
              <a:rPr lang="sv-FI" dirty="0"/>
              <a:t>Om ett ytterkuvert har adresserats till fel centralvalnämnd ska den centralvalnämnd som mottar ytterkuvertet omedelbart vidarebefordra det till rätt centralvalnämnd. </a:t>
            </a:r>
          </a:p>
          <a:p>
            <a:endParaRPr lang="sv-FI" dirty="0"/>
          </a:p>
          <a:p>
            <a:r>
              <a:rPr lang="sv-FI" dirty="0"/>
              <a:t>De ytterkuvert för förtidsröstning som har inkommit (och adresserats till centralvalnämnden) samt deras innehåll ska hållas i säkert förvar så att obehöriga inte har tillträde till förvaringsplatsen. </a:t>
            </a:r>
          </a:p>
          <a:p>
            <a:endParaRPr lang="sv-FI" dirty="0"/>
          </a:p>
          <a:p>
            <a:r>
              <a:rPr lang="sv-FI" dirty="0"/>
              <a:t>Centralvalnämnden ska senast klockan 19.00 fredagen den 13 oktober granska förtidsröstningshandlingarna. </a:t>
            </a:r>
          </a:p>
          <a:p>
            <a:pPr lvl="1"/>
            <a:r>
              <a:rPr lang="sv-FI" dirty="0"/>
              <a:t>I praktiken ska detta dock göras i god tid så att eventuella feladresserade förtidsröster kan skickas till rätt ställe. Kontrollen av rätt ställe kan göras hos landskapsregeringens </a:t>
            </a:r>
            <a:r>
              <a:rPr lang="sv-FI" dirty="0" err="1"/>
              <a:t>valinfo</a:t>
            </a:r>
            <a:r>
              <a:rPr lang="sv-FI" dirty="0"/>
              <a:t>. </a:t>
            </a:r>
          </a:p>
        </p:txBody>
      </p:sp>
    </p:spTree>
    <p:extLst>
      <p:ext uri="{BB962C8B-B14F-4D97-AF65-F5344CB8AC3E}">
        <p14:creationId xmlns:p14="http://schemas.microsoft.com/office/powerpoint/2010/main" val="19503444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7C2FEE-90E6-FC73-EE78-D9C338C77573}"/>
              </a:ext>
            </a:extLst>
          </p:cNvPr>
          <p:cNvSpPr>
            <a:spLocks noGrp="1"/>
          </p:cNvSpPr>
          <p:nvPr>
            <p:ph type="title"/>
          </p:nvPr>
        </p:nvSpPr>
        <p:spPr/>
        <p:txBody>
          <a:bodyPr>
            <a:normAutofit fontScale="90000"/>
          </a:bodyPr>
          <a:lstStyle/>
          <a:p>
            <a:r>
              <a:rPr lang="sv-FI" dirty="0"/>
              <a:t>Behandling av inkomna förtidsröstningshandlingar</a:t>
            </a:r>
          </a:p>
        </p:txBody>
      </p:sp>
      <p:sp>
        <p:nvSpPr>
          <p:cNvPr id="3" name="Platshållare för innehåll 2">
            <a:extLst>
              <a:ext uri="{FF2B5EF4-FFF2-40B4-BE49-F238E27FC236}">
                <a16:creationId xmlns:a16="http://schemas.microsoft.com/office/drawing/2014/main" id="{E951FDDE-064D-DDAA-EA45-C7071CAA214B}"/>
              </a:ext>
            </a:extLst>
          </p:cNvPr>
          <p:cNvSpPr>
            <a:spLocks noGrp="1"/>
          </p:cNvSpPr>
          <p:nvPr>
            <p:ph idx="1"/>
          </p:nvPr>
        </p:nvSpPr>
        <p:spPr>
          <a:xfrm>
            <a:off x="721124" y="1572126"/>
            <a:ext cx="10404000" cy="4043874"/>
          </a:xfrm>
        </p:spPr>
        <p:txBody>
          <a:bodyPr>
            <a:normAutofit fontScale="85000" lnSpcReduction="10000"/>
          </a:bodyPr>
          <a:lstStyle/>
          <a:p>
            <a:r>
              <a:rPr lang="sv-FI" dirty="0"/>
              <a:t>Så snart den kommunala centralvalnämnden har erhållit vallängderna kan behandlingen av inkomna förtidsröstningsförsändelser inledas.</a:t>
            </a:r>
          </a:p>
          <a:p>
            <a:endParaRPr lang="sv-FI" dirty="0"/>
          </a:p>
          <a:p>
            <a:r>
              <a:rPr lang="sv-FI" dirty="0"/>
              <a:t>Centralvalnämnden får själv avgöra hur den i praktiken utför granskningen av förtidsröstningshandlingarna. Detta beror i första hand på hur mycket förtidsröstningshandlingar som kommer in till centralvalnämnden. </a:t>
            </a:r>
          </a:p>
          <a:p>
            <a:endParaRPr lang="sv-FI" dirty="0"/>
          </a:p>
          <a:p>
            <a:r>
              <a:rPr lang="sv-FI" dirty="0"/>
              <a:t>Om det kan förväntas att antalet handlingar som inkommer för granskning är litet, kan en beslutsför centralvalnämnd själv granska alla handlingar vid ett eller flera sammanträden. Däremot om antalet handlingar som inkommer för granskning är stort, kan centralvalnämnden bestämma att centralvalnämndens sekreterare tillsammans med den biträdande personalen kan utföra en preliminär granskning av handlingarna före centralvalnämndens behandling, i enlighet med centralvalnämndens anvisningar.</a:t>
            </a:r>
          </a:p>
          <a:p>
            <a:pPr lvl="1"/>
            <a:r>
              <a:rPr lang="sv-FI" dirty="0"/>
              <a:t>Studera noggrant valanvisningarna för hur detta ska gå till (Valanvisning 2, kap. 4.6.2).</a:t>
            </a:r>
          </a:p>
        </p:txBody>
      </p:sp>
    </p:spTree>
    <p:extLst>
      <p:ext uri="{BB962C8B-B14F-4D97-AF65-F5344CB8AC3E}">
        <p14:creationId xmlns:p14="http://schemas.microsoft.com/office/powerpoint/2010/main" val="28448439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1A3F18-BAC9-D06D-FE26-D9F189C0BB8B}"/>
              </a:ext>
            </a:extLst>
          </p:cNvPr>
          <p:cNvSpPr>
            <a:spLocks noGrp="1"/>
          </p:cNvSpPr>
          <p:nvPr>
            <p:ph type="title"/>
          </p:nvPr>
        </p:nvSpPr>
        <p:spPr/>
        <p:txBody>
          <a:bodyPr>
            <a:normAutofit fontScale="90000"/>
          </a:bodyPr>
          <a:lstStyle/>
          <a:p>
            <a:r>
              <a:rPr lang="sv-FI" dirty="0"/>
              <a:t>Behandling av inkomna förtidsröstningshandlingar</a:t>
            </a:r>
          </a:p>
        </p:txBody>
      </p:sp>
      <p:sp>
        <p:nvSpPr>
          <p:cNvPr id="3" name="Platshållare för innehåll 2">
            <a:extLst>
              <a:ext uri="{FF2B5EF4-FFF2-40B4-BE49-F238E27FC236}">
                <a16:creationId xmlns:a16="http://schemas.microsoft.com/office/drawing/2014/main" id="{DDFA6FC2-E5F0-055A-A582-AF8C67E8E16B}"/>
              </a:ext>
            </a:extLst>
          </p:cNvPr>
          <p:cNvSpPr>
            <a:spLocks noGrp="1"/>
          </p:cNvSpPr>
          <p:nvPr>
            <p:ph idx="1"/>
          </p:nvPr>
        </p:nvSpPr>
        <p:spPr>
          <a:xfrm>
            <a:off x="721124" y="1636294"/>
            <a:ext cx="10404000" cy="3979705"/>
          </a:xfrm>
        </p:spPr>
        <p:txBody>
          <a:bodyPr/>
          <a:lstStyle/>
          <a:p>
            <a:r>
              <a:rPr lang="sv-FI" dirty="0"/>
              <a:t>När centralvalnämnden fattar beslut som hänför sig till granskningen, t.ex. att handlingar ska lämnas obeaktade, ska den vara beslutsför. </a:t>
            </a:r>
          </a:p>
          <a:p>
            <a:endParaRPr lang="sv-FI" dirty="0"/>
          </a:p>
          <a:p>
            <a:r>
              <a:rPr lang="sv-FI" dirty="0"/>
              <a:t>Protokoll ska föras över centralvalnämndens sammanträden. </a:t>
            </a:r>
          </a:p>
        </p:txBody>
      </p:sp>
    </p:spTree>
    <p:extLst>
      <p:ext uri="{BB962C8B-B14F-4D97-AF65-F5344CB8AC3E}">
        <p14:creationId xmlns:p14="http://schemas.microsoft.com/office/powerpoint/2010/main" val="1334773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D141BA-6767-69A6-9159-1473B30F1CB2}"/>
              </a:ext>
            </a:extLst>
          </p:cNvPr>
          <p:cNvSpPr>
            <a:spLocks noGrp="1"/>
          </p:cNvSpPr>
          <p:nvPr>
            <p:ph type="title"/>
          </p:nvPr>
        </p:nvSpPr>
        <p:spPr/>
        <p:txBody>
          <a:bodyPr>
            <a:normAutofit fontScale="90000"/>
          </a:bodyPr>
          <a:lstStyle/>
          <a:p>
            <a:r>
              <a:rPr lang="sv-FI" dirty="0"/>
              <a:t>Granskning av förtidsröster från förtidsröstningsställen och inrättningar</a:t>
            </a:r>
          </a:p>
        </p:txBody>
      </p:sp>
      <p:sp>
        <p:nvSpPr>
          <p:cNvPr id="3" name="Platshållare för innehåll 2">
            <a:extLst>
              <a:ext uri="{FF2B5EF4-FFF2-40B4-BE49-F238E27FC236}">
                <a16:creationId xmlns:a16="http://schemas.microsoft.com/office/drawing/2014/main" id="{7A2C878F-4FBC-533B-0BF8-9BA1CABF0FB0}"/>
              </a:ext>
            </a:extLst>
          </p:cNvPr>
          <p:cNvSpPr>
            <a:spLocks noGrp="1"/>
          </p:cNvSpPr>
          <p:nvPr>
            <p:ph idx="1"/>
          </p:nvPr>
        </p:nvSpPr>
        <p:spPr>
          <a:xfrm>
            <a:off x="721124" y="1588168"/>
            <a:ext cx="10404000" cy="4027832"/>
          </a:xfrm>
        </p:spPr>
        <p:txBody>
          <a:bodyPr>
            <a:normAutofit fontScale="70000" lnSpcReduction="20000"/>
          </a:bodyPr>
          <a:lstStyle/>
          <a:p>
            <a:r>
              <a:rPr lang="sv-FI" dirty="0"/>
              <a:t>Gula ytterkuvert</a:t>
            </a:r>
          </a:p>
          <a:p>
            <a:endParaRPr lang="sv-FI" dirty="0"/>
          </a:p>
          <a:p>
            <a:r>
              <a:rPr lang="sv-FI" dirty="0"/>
              <a:t>Obligatoriskt att läsa igenom stegen i valanvisning 2, kap. 4.6.4! </a:t>
            </a:r>
            <a:r>
              <a:rPr lang="sv-FI" dirty="0">
                <a:sym typeface="Wingdings" panose="05000000000000000000" pitchFamily="2" charset="2"/>
              </a:rPr>
              <a:t> </a:t>
            </a:r>
          </a:p>
          <a:p>
            <a:endParaRPr lang="sv-FI" dirty="0">
              <a:sym typeface="Wingdings" panose="05000000000000000000" pitchFamily="2" charset="2"/>
            </a:endParaRPr>
          </a:p>
          <a:p>
            <a:pPr marL="457200" indent="-457200">
              <a:buAutoNum type="arabicPeriod"/>
            </a:pPr>
            <a:r>
              <a:rPr lang="sv-FI" dirty="0"/>
              <a:t>Granskning av adressfält (rätt kommun?)</a:t>
            </a:r>
          </a:p>
          <a:p>
            <a:pPr marL="457200" indent="-457200">
              <a:buAutoNum type="arabicPeriod"/>
            </a:pPr>
            <a:r>
              <a:rPr lang="sv-FI" dirty="0"/>
              <a:t>Inkommit i tid? (före kl. 19.00 fredagen den 13 oktober)</a:t>
            </a:r>
          </a:p>
          <a:p>
            <a:pPr marL="457200" indent="-457200">
              <a:buAutoNum type="arabicPeriod"/>
            </a:pPr>
            <a:r>
              <a:rPr lang="sv-FI" dirty="0"/>
              <a:t>Granska följebrevet och valkuverten </a:t>
            </a:r>
          </a:p>
          <a:p>
            <a:pPr marL="457200" indent="-457200">
              <a:buAutoNum type="arabicPeriod"/>
            </a:pPr>
            <a:r>
              <a:rPr lang="sv-FI" dirty="0"/>
              <a:t>Godkänna eller lämnas obeaktad</a:t>
            </a:r>
          </a:p>
          <a:p>
            <a:pPr marL="457200" indent="-457200">
              <a:buAutoNum type="arabicPeriod"/>
            </a:pPr>
            <a:r>
              <a:rPr lang="sv-FI" dirty="0"/>
              <a:t>Sortera och räkna</a:t>
            </a:r>
          </a:p>
          <a:p>
            <a:pPr marL="457200" indent="-457200">
              <a:buAutoNum type="arabicPeriod"/>
            </a:pPr>
            <a:endParaRPr lang="sv-FI" dirty="0"/>
          </a:p>
          <a:p>
            <a:r>
              <a:rPr lang="sv-FI" dirty="0"/>
              <a:t>Observera att vallängderna inte är offentliga före kl. 20.00 på valdagen.</a:t>
            </a:r>
          </a:p>
          <a:p>
            <a:endParaRPr lang="sv-FI" dirty="0"/>
          </a:p>
          <a:p>
            <a:r>
              <a:rPr lang="sv-FI" dirty="0"/>
              <a:t>Förtidsröster från förtidsröstningsställen utanför Åland kommer som vanliga gula förtidsröster.  </a:t>
            </a:r>
          </a:p>
        </p:txBody>
      </p:sp>
    </p:spTree>
    <p:extLst>
      <p:ext uri="{BB962C8B-B14F-4D97-AF65-F5344CB8AC3E}">
        <p14:creationId xmlns:p14="http://schemas.microsoft.com/office/powerpoint/2010/main" val="27962768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descr="En bild som visar text, skärmbild, gul, Rektangel&#10;&#10;Automatiskt genererad beskrivning">
            <a:extLst>
              <a:ext uri="{FF2B5EF4-FFF2-40B4-BE49-F238E27FC236}">
                <a16:creationId xmlns:a16="http://schemas.microsoft.com/office/drawing/2014/main" id="{6FD27A1F-C361-40B9-5FFB-833C3708BD0A}"/>
              </a:ext>
            </a:extLst>
          </p:cNvPr>
          <p:cNvPicPr>
            <a:picLocks noChangeAspect="1"/>
          </p:cNvPicPr>
          <p:nvPr/>
        </p:nvPicPr>
        <p:blipFill rotWithShape="1">
          <a:blip r:embed="rId2"/>
          <a:srcRect t="17353" b="22215"/>
          <a:stretch/>
        </p:blipFill>
        <p:spPr>
          <a:xfrm>
            <a:off x="721124" y="1152000"/>
            <a:ext cx="10404000" cy="4464000"/>
          </a:xfrm>
          <a:prstGeom prst="rect">
            <a:avLst/>
          </a:prstGeom>
          <a:noFill/>
        </p:spPr>
      </p:pic>
    </p:spTree>
    <p:extLst>
      <p:ext uri="{BB962C8B-B14F-4D97-AF65-F5344CB8AC3E}">
        <p14:creationId xmlns:p14="http://schemas.microsoft.com/office/powerpoint/2010/main" val="41148149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210979-62DB-FCEA-C058-AD6F3847536D}"/>
              </a:ext>
            </a:extLst>
          </p:cNvPr>
          <p:cNvSpPr>
            <a:spLocks noGrp="1"/>
          </p:cNvSpPr>
          <p:nvPr>
            <p:ph type="title"/>
          </p:nvPr>
        </p:nvSpPr>
        <p:spPr/>
        <p:txBody>
          <a:bodyPr/>
          <a:lstStyle/>
          <a:p>
            <a:r>
              <a:rPr lang="sv-FI" dirty="0"/>
              <a:t>Granskning av brevröstningshandlingar</a:t>
            </a:r>
          </a:p>
        </p:txBody>
      </p:sp>
      <p:sp>
        <p:nvSpPr>
          <p:cNvPr id="3" name="Platshållare för innehåll 2">
            <a:extLst>
              <a:ext uri="{FF2B5EF4-FFF2-40B4-BE49-F238E27FC236}">
                <a16:creationId xmlns:a16="http://schemas.microsoft.com/office/drawing/2014/main" id="{9334C819-1108-447B-4D7E-9DC506555631}"/>
              </a:ext>
            </a:extLst>
          </p:cNvPr>
          <p:cNvSpPr>
            <a:spLocks noGrp="1"/>
          </p:cNvSpPr>
          <p:nvPr>
            <p:ph idx="1"/>
          </p:nvPr>
        </p:nvSpPr>
        <p:spPr/>
        <p:txBody>
          <a:bodyPr>
            <a:normAutofit fontScale="92500" lnSpcReduction="20000"/>
          </a:bodyPr>
          <a:lstStyle/>
          <a:p>
            <a:r>
              <a:rPr lang="sv-FI" dirty="0"/>
              <a:t>Blåa ytterkuvert, kan i enstaka fall också vara gula om postningen skett på Åland. Ni ser snabbt vilket följebrev som är ytterst.</a:t>
            </a:r>
          </a:p>
          <a:p>
            <a:pPr lvl="1"/>
            <a:r>
              <a:rPr lang="sv-FI" dirty="0"/>
              <a:t>Följebrev med blå linje – brevröst</a:t>
            </a:r>
          </a:p>
          <a:p>
            <a:pPr lvl="1"/>
            <a:r>
              <a:rPr lang="sv-FI" dirty="0"/>
              <a:t>Följebrev med gul linje – förtidsröstningsställe – inrättning</a:t>
            </a:r>
          </a:p>
          <a:p>
            <a:pPr lvl="1"/>
            <a:endParaRPr lang="sv-FI" dirty="0"/>
          </a:p>
          <a:p>
            <a:r>
              <a:rPr lang="sv-FI" dirty="0"/>
              <a:t>Obligatoriskt att läsa igenom stegen i valanvisning 2, kap. 4.6.5! </a:t>
            </a:r>
            <a:r>
              <a:rPr lang="sv-FI" dirty="0">
                <a:sym typeface="Wingdings" panose="05000000000000000000" pitchFamily="2" charset="2"/>
              </a:rPr>
              <a:t> </a:t>
            </a:r>
          </a:p>
          <a:p>
            <a:endParaRPr lang="sv-FI" dirty="0">
              <a:sym typeface="Wingdings" panose="05000000000000000000" pitchFamily="2" charset="2"/>
            </a:endParaRPr>
          </a:p>
          <a:p>
            <a:pPr marL="457200" indent="-457200">
              <a:buAutoNum type="arabicPeriod"/>
            </a:pPr>
            <a:r>
              <a:rPr lang="sv-FI" dirty="0">
                <a:sym typeface="Wingdings" panose="05000000000000000000" pitchFamily="2" charset="2"/>
              </a:rPr>
              <a:t>Granskning av adressfält (rätt kommun?)</a:t>
            </a:r>
          </a:p>
          <a:p>
            <a:pPr marL="457200" indent="-457200">
              <a:buFont typeface="Arial" panose="020B0604020202020204" pitchFamily="34" charset="0"/>
              <a:buAutoNum type="arabicPeriod"/>
            </a:pPr>
            <a:r>
              <a:rPr lang="sv-FI" dirty="0"/>
              <a:t>Inkommit i tid? (före kl. 19.00 fredagen den 13 oktober)</a:t>
            </a:r>
          </a:p>
          <a:p>
            <a:pPr marL="457200" indent="-457200">
              <a:buFont typeface="Arial" panose="020B0604020202020204" pitchFamily="34" charset="0"/>
              <a:buAutoNum type="arabicPeriod"/>
            </a:pPr>
            <a:r>
              <a:rPr lang="sv-FI" dirty="0"/>
              <a:t>Granska följebrevet och valkuverten </a:t>
            </a:r>
          </a:p>
          <a:p>
            <a:pPr marL="457200" indent="-457200">
              <a:buFont typeface="Arial" panose="020B0604020202020204" pitchFamily="34" charset="0"/>
              <a:buAutoNum type="arabicPeriod"/>
            </a:pPr>
            <a:r>
              <a:rPr lang="sv-FI" dirty="0"/>
              <a:t>Godkänna eller lämnas obeaktad</a:t>
            </a:r>
          </a:p>
          <a:p>
            <a:pPr marL="457200" indent="-457200">
              <a:buFont typeface="Arial" panose="020B0604020202020204" pitchFamily="34" charset="0"/>
              <a:buAutoNum type="arabicPeriod"/>
            </a:pPr>
            <a:r>
              <a:rPr lang="sv-FI" b="1" dirty="0"/>
              <a:t>Öppna valkuverten med bevarande av valhemligheten, stämpla valsedlarna och inneslut dessa i nya valkuvert</a:t>
            </a:r>
          </a:p>
          <a:p>
            <a:pPr marL="457200" indent="-457200">
              <a:buFont typeface="Arial" panose="020B0604020202020204" pitchFamily="34" charset="0"/>
              <a:buAutoNum type="arabicPeriod"/>
            </a:pPr>
            <a:r>
              <a:rPr lang="sv-FI" dirty="0"/>
              <a:t>Sortera och räkna</a:t>
            </a:r>
          </a:p>
          <a:p>
            <a:pPr marL="457200" indent="-457200">
              <a:buFont typeface="Arial" panose="020B0604020202020204" pitchFamily="34" charset="0"/>
              <a:buAutoNum type="arabicPeriod"/>
            </a:pPr>
            <a:endParaRPr lang="sv-FI" dirty="0"/>
          </a:p>
          <a:p>
            <a:pPr marL="457200" indent="-457200">
              <a:buAutoNum type="arabicPeriod"/>
            </a:pPr>
            <a:endParaRPr lang="sv-FI" dirty="0"/>
          </a:p>
        </p:txBody>
      </p:sp>
    </p:spTree>
    <p:extLst>
      <p:ext uri="{BB962C8B-B14F-4D97-AF65-F5344CB8AC3E}">
        <p14:creationId xmlns:p14="http://schemas.microsoft.com/office/powerpoint/2010/main" val="4353750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descr="En bild som visar text, skärmbild, Teckensnitt, design&#10;&#10;Automatiskt genererad beskrivning">
            <a:extLst>
              <a:ext uri="{FF2B5EF4-FFF2-40B4-BE49-F238E27FC236}">
                <a16:creationId xmlns:a16="http://schemas.microsoft.com/office/drawing/2014/main" id="{FD54DD6E-5F5B-AE8F-6323-DB3A84F9A4E4}"/>
              </a:ext>
            </a:extLst>
          </p:cNvPr>
          <p:cNvPicPr>
            <a:picLocks noGrp="1" noChangeAspect="1"/>
          </p:cNvPicPr>
          <p:nvPr>
            <p:ph idx="1"/>
          </p:nvPr>
        </p:nvPicPr>
        <p:blipFill>
          <a:blip r:embed="rId2"/>
          <a:stretch>
            <a:fillRect/>
          </a:stretch>
        </p:blipFill>
        <p:spPr>
          <a:xfrm>
            <a:off x="1066876" y="99193"/>
            <a:ext cx="9025259" cy="6362807"/>
          </a:xfrm>
          <a:noFill/>
        </p:spPr>
      </p:pic>
    </p:spTree>
    <p:extLst>
      <p:ext uri="{BB962C8B-B14F-4D97-AF65-F5344CB8AC3E}">
        <p14:creationId xmlns:p14="http://schemas.microsoft.com/office/powerpoint/2010/main" val="175080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E2B475-1D11-5874-C475-9C0C80A278E5}"/>
              </a:ext>
            </a:extLst>
          </p:cNvPr>
          <p:cNvSpPr>
            <a:spLocks noGrp="1"/>
          </p:cNvSpPr>
          <p:nvPr>
            <p:ph type="title"/>
          </p:nvPr>
        </p:nvSpPr>
        <p:spPr/>
        <p:txBody>
          <a:bodyPr/>
          <a:lstStyle/>
          <a:p>
            <a:r>
              <a:rPr lang="sv-FI" dirty="0"/>
              <a:t>Hantering av valkuvert i lagtingsvalet</a:t>
            </a:r>
          </a:p>
        </p:txBody>
      </p:sp>
      <p:sp>
        <p:nvSpPr>
          <p:cNvPr id="3" name="Platshållare för innehåll 2">
            <a:extLst>
              <a:ext uri="{FF2B5EF4-FFF2-40B4-BE49-F238E27FC236}">
                <a16:creationId xmlns:a16="http://schemas.microsoft.com/office/drawing/2014/main" id="{302576AB-F678-A344-C5A0-A9DB03F5FB32}"/>
              </a:ext>
            </a:extLst>
          </p:cNvPr>
          <p:cNvSpPr>
            <a:spLocks noGrp="1"/>
          </p:cNvSpPr>
          <p:nvPr>
            <p:ph idx="1"/>
          </p:nvPr>
        </p:nvSpPr>
        <p:spPr/>
        <p:txBody>
          <a:bodyPr>
            <a:normAutofit lnSpcReduction="10000"/>
          </a:bodyPr>
          <a:lstStyle/>
          <a:p>
            <a:r>
              <a:rPr lang="sv-FI" dirty="0"/>
              <a:t>Valkuverten ska förvaras oöppnade på ett säkert ställe tills de skickas till centralnämnden för lagtingsval. </a:t>
            </a:r>
          </a:p>
          <a:p>
            <a:endParaRPr lang="sv-FI" dirty="0"/>
          </a:p>
          <a:p>
            <a:r>
              <a:rPr lang="sv-FI" dirty="0"/>
              <a:t>Den kommunala centralvalnämnden ska skicka de valkuvert från förtidsröstningen som gäller lagtingsvalet till centralnämnden för lagtingsval i en förseglad försändelse. </a:t>
            </a:r>
          </a:p>
          <a:p>
            <a:pPr lvl="1"/>
            <a:r>
              <a:rPr lang="sv-FI" dirty="0"/>
              <a:t>Valkuverten ska skickas på det sätt och inom den tid som centralnämnden för lagtingsval bestämmer (beslutet meddelas i ett senare skede). Inlämning till polisen. </a:t>
            </a:r>
          </a:p>
          <a:p>
            <a:pPr lvl="1"/>
            <a:endParaRPr lang="sv-FI" dirty="0"/>
          </a:p>
          <a:p>
            <a:r>
              <a:rPr lang="sv-FI" dirty="0"/>
              <a:t>Notera följande:</a:t>
            </a:r>
          </a:p>
          <a:p>
            <a:pPr lvl="1"/>
            <a:r>
              <a:rPr lang="sv-FI" dirty="0"/>
              <a:t>Ingen notering eller anteckning får göras på valkuverten. </a:t>
            </a:r>
          </a:p>
          <a:p>
            <a:pPr lvl="1"/>
            <a:r>
              <a:rPr lang="sv-FI" dirty="0"/>
              <a:t>Valkuverten ska packas per röstningsområde och antalet kuvert ska anges på försändelsen. </a:t>
            </a:r>
          </a:p>
          <a:p>
            <a:pPr lvl="1"/>
            <a:endParaRPr lang="sv-FI" dirty="0"/>
          </a:p>
        </p:txBody>
      </p:sp>
    </p:spTree>
    <p:extLst>
      <p:ext uri="{BB962C8B-B14F-4D97-AF65-F5344CB8AC3E}">
        <p14:creationId xmlns:p14="http://schemas.microsoft.com/office/powerpoint/2010/main" val="425623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25ECD0-934D-4977-EEAC-DF4D5997500F}"/>
              </a:ext>
            </a:extLst>
          </p:cNvPr>
          <p:cNvSpPr>
            <a:spLocks noGrp="1"/>
          </p:cNvSpPr>
          <p:nvPr>
            <p:ph type="title"/>
          </p:nvPr>
        </p:nvSpPr>
        <p:spPr/>
        <p:txBody>
          <a:bodyPr/>
          <a:lstStyle/>
          <a:p>
            <a:r>
              <a:rPr lang="sv-FI" dirty="0"/>
              <a:t>Grundläggande principer</a:t>
            </a:r>
          </a:p>
        </p:txBody>
      </p:sp>
      <p:sp>
        <p:nvSpPr>
          <p:cNvPr id="3" name="Platshållare för innehåll 2">
            <a:extLst>
              <a:ext uri="{FF2B5EF4-FFF2-40B4-BE49-F238E27FC236}">
                <a16:creationId xmlns:a16="http://schemas.microsoft.com/office/drawing/2014/main" id="{D3252404-BFD6-FFDD-6AF7-57D0370F4B11}"/>
              </a:ext>
            </a:extLst>
          </p:cNvPr>
          <p:cNvSpPr>
            <a:spLocks noGrp="1"/>
          </p:cNvSpPr>
          <p:nvPr>
            <p:ph idx="1"/>
          </p:nvPr>
        </p:nvSpPr>
        <p:spPr/>
        <p:txBody>
          <a:bodyPr/>
          <a:lstStyle/>
          <a:p>
            <a:r>
              <a:rPr lang="sv-FI" b="1" i="1" dirty="0"/>
              <a:t>Vid val på Åland:</a:t>
            </a:r>
          </a:p>
          <a:p>
            <a:endParaRPr lang="sv-FI" dirty="0"/>
          </a:p>
          <a:p>
            <a:r>
              <a:rPr lang="sv-FI" dirty="0"/>
              <a:t>Allmän och lika rösträtt </a:t>
            </a:r>
          </a:p>
          <a:p>
            <a:endParaRPr lang="sv-FI" dirty="0"/>
          </a:p>
          <a:p>
            <a:r>
              <a:rPr lang="sv-FI" dirty="0"/>
              <a:t>Valen är direkta</a:t>
            </a:r>
          </a:p>
          <a:p>
            <a:endParaRPr lang="sv-FI" dirty="0"/>
          </a:p>
          <a:p>
            <a:r>
              <a:rPr lang="sv-FI" dirty="0"/>
              <a:t>Valen är proportionella </a:t>
            </a:r>
          </a:p>
          <a:p>
            <a:endParaRPr lang="sv-FI" dirty="0"/>
          </a:p>
          <a:p>
            <a:r>
              <a:rPr lang="sv-FI" dirty="0"/>
              <a:t>Valen är hemliga</a:t>
            </a:r>
          </a:p>
        </p:txBody>
      </p:sp>
    </p:spTree>
    <p:extLst>
      <p:ext uri="{BB962C8B-B14F-4D97-AF65-F5344CB8AC3E}">
        <p14:creationId xmlns:p14="http://schemas.microsoft.com/office/powerpoint/2010/main" val="14616906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4742C0-B753-533F-5B80-4EDE4BD2325E}"/>
              </a:ext>
            </a:extLst>
          </p:cNvPr>
          <p:cNvSpPr>
            <a:spLocks noGrp="1"/>
          </p:cNvSpPr>
          <p:nvPr>
            <p:ph type="title"/>
          </p:nvPr>
        </p:nvSpPr>
        <p:spPr/>
        <p:txBody>
          <a:bodyPr/>
          <a:lstStyle/>
          <a:p>
            <a:r>
              <a:rPr lang="sv-FI" dirty="0"/>
              <a:t>Hantering av valkuvert i kommunalvalet</a:t>
            </a:r>
          </a:p>
        </p:txBody>
      </p:sp>
      <p:sp>
        <p:nvSpPr>
          <p:cNvPr id="3" name="Platshållare för innehåll 2">
            <a:extLst>
              <a:ext uri="{FF2B5EF4-FFF2-40B4-BE49-F238E27FC236}">
                <a16:creationId xmlns:a16="http://schemas.microsoft.com/office/drawing/2014/main" id="{4F4A81A2-28B7-1FCB-D19A-AE551D70B96B}"/>
              </a:ext>
            </a:extLst>
          </p:cNvPr>
          <p:cNvSpPr>
            <a:spLocks noGrp="1"/>
          </p:cNvSpPr>
          <p:nvPr>
            <p:ph idx="1"/>
          </p:nvPr>
        </p:nvSpPr>
        <p:spPr/>
        <p:txBody>
          <a:bodyPr>
            <a:normAutofit lnSpcReduction="10000"/>
          </a:bodyPr>
          <a:lstStyle/>
          <a:p>
            <a:r>
              <a:rPr lang="sv-FI" dirty="0"/>
              <a:t>Centralvalnämnden ska förvara de valkuvert som gäller kommunalvalet på ett säkert sätt fram tills valdagen den 15 oktober. </a:t>
            </a:r>
          </a:p>
          <a:p>
            <a:endParaRPr lang="sv-FI" dirty="0"/>
          </a:p>
          <a:p>
            <a:r>
              <a:rPr lang="sv-FI" dirty="0"/>
              <a:t>Räkningen av förtidsrösterna får påbörjas tidigast klockan 9.00 på valdagen men ska vara färdigt till kl. 20.00. Om det är få förtidsröster är det onödigt att börja räkningen för tidigt. </a:t>
            </a:r>
          </a:p>
          <a:p>
            <a:pPr lvl="1"/>
            <a:r>
              <a:rPr lang="sv-FI" sz="1800" kern="0" dirty="0">
                <a:effectLst/>
                <a:latin typeface="Segoe UI" panose="020B0502040204020203" pitchFamily="34" charset="0"/>
                <a:ea typeface="Segoe UI" panose="020B0502040204020203" pitchFamily="34" charset="0"/>
                <a:cs typeface="Open Sans" panose="020B0606030504020204" pitchFamily="34" charset="0"/>
              </a:rPr>
              <a:t>Resultatet av räkningen av förtidsrösterna får inte offentliggöras förrän valförrättningen är avslutad klockan 20 på valdagen.</a:t>
            </a:r>
          </a:p>
          <a:p>
            <a:pPr lvl="1"/>
            <a:endParaRPr lang="sv-FI" sz="1800" kern="0" dirty="0">
              <a:cs typeface="Open Sans" panose="020B0606030504020204" pitchFamily="34" charset="0"/>
            </a:endParaRPr>
          </a:p>
          <a:p>
            <a:r>
              <a:rPr lang="sv-FI" kern="0" dirty="0">
                <a:cs typeface="Open Sans" panose="020B0606030504020204" pitchFamily="34" charset="0"/>
              </a:rPr>
              <a:t>Om 25 personer eller färre har förtidsröstat i kommunalvalet i kommunen, ska centralvalnämnden besluta att förtidsrösterna ska granskas och räknas av centralvalnämnden tillsammans med valsedlarna från ett av kommunens röstningsområden. </a:t>
            </a:r>
          </a:p>
          <a:p>
            <a:pPr lvl="1"/>
            <a:r>
              <a:rPr lang="sv-FI" kern="0" dirty="0">
                <a:cs typeface="Open Sans" panose="020B0606030504020204" pitchFamily="34" charset="0"/>
              </a:rPr>
              <a:t>Den berörda valnämnden ska i så fall informeras. </a:t>
            </a:r>
            <a:endParaRPr lang="sv-FI" dirty="0"/>
          </a:p>
        </p:txBody>
      </p:sp>
    </p:spTree>
    <p:extLst>
      <p:ext uri="{BB962C8B-B14F-4D97-AF65-F5344CB8AC3E}">
        <p14:creationId xmlns:p14="http://schemas.microsoft.com/office/powerpoint/2010/main" val="523582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A95914-548C-E59D-F4B6-16B506934424}"/>
              </a:ext>
            </a:extLst>
          </p:cNvPr>
          <p:cNvSpPr>
            <a:spLocks noGrp="1"/>
          </p:cNvSpPr>
          <p:nvPr>
            <p:ph type="title"/>
          </p:nvPr>
        </p:nvSpPr>
        <p:spPr/>
        <p:txBody>
          <a:bodyPr/>
          <a:lstStyle/>
          <a:p>
            <a:r>
              <a:rPr lang="sv-FI" dirty="0"/>
              <a:t>Frågor?</a:t>
            </a:r>
          </a:p>
        </p:txBody>
      </p:sp>
      <p:sp>
        <p:nvSpPr>
          <p:cNvPr id="3" name="Platshållare för innehåll 2">
            <a:extLst>
              <a:ext uri="{FF2B5EF4-FFF2-40B4-BE49-F238E27FC236}">
                <a16:creationId xmlns:a16="http://schemas.microsoft.com/office/drawing/2014/main" id="{F3EBF319-7223-2199-21E1-2D504B47A7B5}"/>
              </a:ext>
            </a:extLst>
          </p:cNvPr>
          <p:cNvSpPr>
            <a:spLocks noGrp="1"/>
          </p:cNvSpPr>
          <p:nvPr>
            <p:ph idx="1"/>
          </p:nvPr>
        </p:nvSpPr>
        <p:spPr/>
        <p:txBody>
          <a:bodyPr/>
          <a:lstStyle/>
          <a:p>
            <a:r>
              <a:rPr lang="sv-FI" dirty="0"/>
              <a:t>Läs valanvisningarna noga – där finns också en checklista! </a:t>
            </a:r>
          </a:p>
          <a:p>
            <a:pPr marL="0" indent="0">
              <a:buNone/>
            </a:pPr>
            <a:endParaRPr lang="sv-FI" dirty="0"/>
          </a:p>
          <a:p>
            <a:r>
              <a:rPr lang="sv-FI" dirty="0"/>
              <a:t>Nästa valutbildning ordnas den 22.9 kl. 13.00 i auditorium Sälskär, Ålands lagting. Kan även följas på teams och ses i efterhand. </a:t>
            </a:r>
          </a:p>
          <a:p>
            <a:pPr lvl="1"/>
            <a:r>
              <a:rPr lang="sv-FI" dirty="0"/>
              <a:t>Kommunala centralvalnämnder och valnämnder </a:t>
            </a:r>
          </a:p>
          <a:p>
            <a:pPr lvl="1"/>
            <a:endParaRPr lang="sv-FI" dirty="0"/>
          </a:p>
          <a:p>
            <a:r>
              <a:rPr lang="sv-FI" dirty="0"/>
              <a:t>Tack för idag!</a:t>
            </a:r>
          </a:p>
        </p:txBody>
      </p:sp>
    </p:spTree>
    <p:extLst>
      <p:ext uri="{BB962C8B-B14F-4D97-AF65-F5344CB8AC3E}">
        <p14:creationId xmlns:p14="http://schemas.microsoft.com/office/powerpoint/2010/main" val="2558870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00CA09-19A8-3754-DFCB-CB937BBE7C24}"/>
              </a:ext>
            </a:extLst>
          </p:cNvPr>
          <p:cNvSpPr>
            <a:spLocks noGrp="1"/>
          </p:cNvSpPr>
          <p:nvPr>
            <p:ph type="title"/>
          </p:nvPr>
        </p:nvSpPr>
        <p:spPr/>
        <p:txBody>
          <a:bodyPr/>
          <a:lstStyle/>
          <a:p>
            <a:r>
              <a:rPr lang="sv-FI" dirty="0"/>
              <a:t>Valmyndigheterna</a:t>
            </a:r>
          </a:p>
        </p:txBody>
      </p:sp>
      <p:sp>
        <p:nvSpPr>
          <p:cNvPr id="3" name="Platshållare för innehåll 2">
            <a:extLst>
              <a:ext uri="{FF2B5EF4-FFF2-40B4-BE49-F238E27FC236}">
                <a16:creationId xmlns:a16="http://schemas.microsoft.com/office/drawing/2014/main" id="{D5E5FB2D-7B08-E5F2-92A6-50B2D997E84D}"/>
              </a:ext>
            </a:extLst>
          </p:cNvPr>
          <p:cNvSpPr>
            <a:spLocks noGrp="1"/>
          </p:cNvSpPr>
          <p:nvPr>
            <p:ph idx="1"/>
          </p:nvPr>
        </p:nvSpPr>
        <p:spPr/>
        <p:txBody>
          <a:bodyPr>
            <a:normAutofit fontScale="92500" lnSpcReduction="20000"/>
          </a:bodyPr>
          <a:lstStyle/>
          <a:p>
            <a:r>
              <a:rPr lang="sv-FI" dirty="0"/>
              <a:t>Landskapsregeringen har det övergripande ansvaret för valens genomförande </a:t>
            </a:r>
          </a:p>
          <a:p>
            <a:endParaRPr lang="sv-FI" dirty="0"/>
          </a:p>
          <a:p>
            <a:r>
              <a:rPr lang="sv-FI" dirty="0"/>
              <a:t>Centralnämnden för lagtingsval ansvarar för lagtingsvalet (CNL)</a:t>
            </a:r>
          </a:p>
          <a:p>
            <a:endParaRPr lang="sv-FI" dirty="0"/>
          </a:p>
          <a:p>
            <a:r>
              <a:rPr lang="sv-FI" dirty="0"/>
              <a:t>Övriga valmyndigheter:</a:t>
            </a:r>
          </a:p>
          <a:p>
            <a:pPr lvl="1"/>
            <a:r>
              <a:rPr lang="sv-FI" dirty="0"/>
              <a:t>De kommunala centralvalnämnderna (CNL i kommunerna)</a:t>
            </a:r>
          </a:p>
          <a:p>
            <a:pPr lvl="1"/>
            <a:r>
              <a:rPr lang="sv-FI" dirty="0"/>
              <a:t>Valnämnderna (sköter valförrättningen på valdagen)</a:t>
            </a:r>
          </a:p>
          <a:p>
            <a:pPr lvl="1"/>
            <a:r>
              <a:rPr lang="sv-FI" dirty="0"/>
              <a:t>Valbestyrelserna (sköter förtidsröstningen vid inrättningar)</a:t>
            </a:r>
          </a:p>
          <a:p>
            <a:pPr lvl="1"/>
            <a:r>
              <a:rPr lang="sv-FI" dirty="0"/>
              <a:t>Valförrättare (sköter förtidsröstningen vid allmänna förtidsröstningsställen)</a:t>
            </a:r>
          </a:p>
          <a:p>
            <a:pPr lvl="1"/>
            <a:endParaRPr lang="sv-FI" dirty="0"/>
          </a:p>
          <a:p>
            <a:r>
              <a:rPr lang="sv-FI" dirty="0"/>
              <a:t>Valmyndigheterna har en skyldighet att agera opartiskt. </a:t>
            </a:r>
          </a:p>
          <a:p>
            <a:pPr marL="0" indent="0">
              <a:buNone/>
            </a:pPr>
            <a:endParaRPr lang="sv-FI" dirty="0"/>
          </a:p>
          <a:p>
            <a:r>
              <a:rPr lang="sv-FI" dirty="0"/>
              <a:t>Valmyndigheter kan straffas för tjänstebrott. Men oroa er inte – dit ska vi inte. </a:t>
            </a:r>
            <a:r>
              <a:rPr lang="sv-FI" dirty="0">
                <a:sym typeface="Wingdings" panose="05000000000000000000" pitchFamily="2" charset="2"/>
              </a:rPr>
              <a:t> </a:t>
            </a:r>
            <a:endParaRPr lang="sv-FI" dirty="0"/>
          </a:p>
          <a:p>
            <a:endParaRPr lang="sv-FI" dirty="0"/>
          </a:p>
        </p:txBody>
      </p:sp>
    </p:spTree>
    <p:extLst>
      <p:ext uri="{BB962C8B-B14F-4D97-AF65-F5344CB8AC3E}">
        <p14:creationId xmlns:p14="http://schemas.microsoft.com/office/powerpoint/2010/main" val="349318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En bild som visar text, skärmbild, logotyp, design&#10;&#10;Automatiskt genererad beskrivning">
            <a:extLst>
              <a:ext uri="{FF2B5EF4-FFF2-40B4-BE49-F238E27FC236}">
                <a16:creationId xmlns:a16="http://schemas.microsoft.com/office/drawing/2014/main" id="{2E06F98E-5FB6-AC1B-623D-28E30DFAEC3D}"/>
              </a:ext>
            </a:extLst>
          </p:cNvPr>
          <p:cNvPicPr>
            <a:picLocks noChangeAspect="1"/>
          </p:cNvPicPr>
          <p:nvPr/>
        </p:nvPicPr>
        <p:blipFill>
          <a:blip r:embed="rId2"/>
          <a:stretch>
            <a:fillRect/>
          </a:stretch>
        </p:blipFill>
        <p:spPr>
          <a:xfrm>
            <a:off x="719999" y="1607399"/>
            <a:ext cx="5685959" cy="4008600"/>
          </a:xfrm>
          <a:prstGeom prst="rect">
            <a:avLst/>
          </a:prstGeom>
          <a:noFill/>
        </p:spPr>
      </p:pic>
      <p:sp>
        <p:nvSpPr>
          <p:cNvPr id="3" name="Platshållare för innehåll 2">
            <a:extLst>
              <a:ext uri="{FF2B5EF4-FFF2-40B4-BE49-F238E27FC236}">
                <a16:creationId xmlns:a16="http://schemas.microsoft.com/office/drawing/2014/main" id="{1D70D05D-7231-B92D-D29E-77FD12F0E6FE}"/>
              </a:ext>
            </a:extLst>
          </p:cNvPr>
          <p:cNvSpPr>
            <a:spLocks noGrp="1"/>
          </p:cNvSpPr>
          <p:nvPr>
            <p:ph idx="13"/>
          </p:nvPr>
        </p:nvSpPr>
        <p:spPr>
          <a:xfrm>
            <a:off x="6588825" y="1607399"/>
            <a:ext cx="5040000" cy="4464000"/>
          </a:xfrm>
        </p:spPr>
        <p:txBody>
          <a:bodyPr>
            <a:normAutofit/>
          </a:bodyPr>
          <a:lstStyle/>
          <a:p>
            <a:r>
              <a:rPr lang="sv-FI" dirty="0"/>
              <a:t>Alla röstberättigade får hem ett röstkort inför valet. </a:t>
            </a:r>
          </a:p>
          <a:p>
            <a:pPr marL="0" indent="0">
              <a:buNone/>
            </a:pPr>
            <a:endParaRPr lang="sv-FI" dirty="0"/>
          </a:p>
          <a:p>
            <a:r>
              <a:rPr lang="sv-FI" dirty="0"/>
              <a:t>Landskapsregeringen har tagit fram nya röstkort och ett nytt kuvert – håll utkik i postlådan i höst. </a:t>
            </a:r>
          </a:p>
          <a:p>
            <a:pPr marL="0" indent="0">
              <a:buNone/>
            </a:pPr>
            <a:endParaRPr lang="sv-FI" dirty="0"/>
          </a:p>
          <a:p>
            <a:endParaRPr lang="sv-FI" dirty="0"/>
          </a:p>
          <a:p>
            <a:pPr marL="0" indent="0">
              <a:buNone/>
            </a:pPr>
            <a:endParaRPr lang="sv-FI" dirty="0"/>
          </a:p>
        </p:txBody>
      </p:sp>
      <p:sp>
        <p:nvSpPr>
          <p:cNvPr id="2" name="Rubrik 1">
            <a:extLst>
              <a:ext uri="{FF2B5EF4-FFF2-40B4-BE49-F238E27FC236}">
                <a16:creationId xmlns:a16="http://schemas.microsoft.com/office/drawing/2014/main" id="{908DBAB3-8C06-F091-AEF5-269C6548ED60}"/>
              </a:ext>
            </a:extLst>
          </p:cNvPr>
          <p:cNvSpPr>
            <a:spLocks noGrp="1"/>
          </p:cNvSpPr>
          <p:nvPr>
            <p:ph type="title"/>
          </p:nvPr>
        </p:nvSpPr>
        <p:spPr>
          <a:xfrm>
            <a:off x="721124" y="396000"/>
            <a:ext cx="10404000" cy="756000"/>
          </a:xfrm>
        </p:spPr>
        <p:txBody>
          <a:bodyPr anchor="t">
            <a:normAutofit/>
          </a:bodyPr>
          <a:lstStyle/>
          <a:p>
            <a:r>
              <a:rPr lang="sv-FI" dirty="0"/>
              <a:t>Nytt kuvert och röstkort</a:t>
            </a:r>
          </a:p>
        </p:txBody>
      </p:sp>
    </p:spTree>
    <p:extLst>
      <p:ext uri="{BB962C8B-B14F-4D97-AF65-F5344CB8AC3E}">
        <p14:creationId xmlns:p14="http://schemas.microsoft.com/office/powerpoint/2010/main" val="117304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descr="En bild som visar text, skärmbild, Teckensnitt, nummer&#10;&#10;Automatiskt genererad beskrivning">
            <a:extLst>
              <a:ext uri="{FF2B5EF4-FFF2-40B4-BE49-F238E27FC236}">
                <a16:creationId xmlns:a16="http://schemas.microsoft.com/office/drawing/2014/main" id="{83A9F5DA-9957-FE02-6324-551221F87787}"/>
              </a:ext>
            </a:extLst>
          </p:cNvPr>
          <p:cNvPicPr>
            <a:picLocks noGrp="1" noChangeAspect="1"/>
          </p:cNvPicPr>
          <p:nvPr>
            <p:ph idx="1"/>
          </p:nvPr>
        </p:nvPicPr>
        <p:blipFill>
          <a:blip r:embed="rId2"/>
          <a:stretch>
            <a:fillRect/>
          </a:stretch>
        </p:blipFill>
        <p:spPr>
          <a:xfrm>
            <a:off x="367032" y="159736"/>
            <a:ext cx="4662168" cy="6549964"/>
          </a:xfrm>
        </p:spPr>
      </p:pic>
      <p:pic>
        <p:nvPicPr>
          <p:cNvPr id="7" name="Bildobjekt 6" descr="En bild som visar text, skärmbild, Teckensnitt, dokument&#10;&#10;Automatiskt genererad beskrivning">
            <a:extLst>
              <a:ext uri="{FF2B5EF4-FFF2-40B4-BE49-F238E27FC236}">
                <a16:creationId xmlns:a16="http://schemas.microsoft.com/office/drawing/2014/main" id="{39E6EF7A-9BE6-65F4-E9D8-50C9B28F5341}"/>
              </a:ext>
            </a:extLst>
          </p:cNvPr>
          <p:cNvPicPr>
            <a:picLocks noChangeAspect="1"/>
          </p:cNvPicPr>
          <p:nvPr/>
        </p:nvPicPr>
        <p:blipFill>
          <a:blip r:embed="rId3"/>
          <a:stretch>
            <a:fillRect/>
          </a:stretch>
        </p:blipFill>
        <p:spPr>
          <a:xfrm>
            <a:off x="6575590" y="159736"/>
            <a:ext cx="4549534" cy="6538527"/>
          </a:xfrm>
          <a:prstGeom prst="rect">
            <a:avLst/>
          </a:prstGeom>
        </p:spPr>
      </p:pic>
    </p:spTree>
    <p:extLst>
      <p:ext uri="{BB962C8B-B14F-4D97-AF65-F5344CB8AC3E}">
        <p14:creationId xmlns:p14="http://schemas.microsoft.com/office/powerpoint/2010/main" val="2145273608"/>
      </p:ext>
    </p:extLst>
  </p:cSld>
  <p:clrMapOvr>
    <a:masterClrMapping/>
  </p:clrMapOvr>
</p:sld>
</file>

<file path=ppt/theme/theme1.xml><?xml version="1.0" encoding="utf-8"?>
<a:theme xmlns:a="http://schemas.openxmlformats.org/drawingml/2006/main" name="Ålands landskapsregering">
  <a:themeElements>
    <a:clrScheme name="Ålands landskapsregering">
      <a:dk1>
        <a:sysClr val="windowText" lastClr="000000"/>
      </a:dk1>
      <a:lt1>
        <a:sysClr val="window" lastClr="FFFFFF"/>
      </a:lt1>
      <a:dk2>
        <a:srgbClr val="000000"/>
      </a:dk2>
      <a:lt2>
        <a:srgbClr val="FFFFFF"/>
      </a:lt2>
      <a:accent1>
        <a:srgbClr val="0064AE"/>
      </a:accent1>
      <a:accent2>
        <a:srgbClr val="FFD300"/>
      </a:accent2>
      <a:accent3>
        <a:srgbClr val="DB0F16"/>
      </a:accent3>
      <a:accent4>
        <a:srgbClr val="64A0CD"/>
      </a:accent4>
      <a:accent5>
        <a:srgbClr val="FFE664"/>
      </a:accent5>
      <a:accent6>
        <a:srgbClr val="E66E73"/>
      </a:accent6>
      <a:hlink>
        <a:srgbClr val="000000"/>
      </a:hlink>
      <a:folHlink>
        <a:srgbClr val="000000"/>
      </a:folHlink>
    </a:clrScheme>
    <a:fontScheme name="Ålands landskapsregering">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malltest 22 dec.potx" id="{CCB3F3F5-3553-4647-AAA2-96DE11382C44}" vid="{CEF1FA54-CCFE-4793-9F7B-32103A5CD3F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LR mall 23 dec 2022</Template>
  <TotalTime>512</TotalTime>
  <Words>4483</Words>
  <Application>Microsoft Office PowerPoint</Application>
  <PresentationFormat>Bredbild</PresentationFormat>
  <Paragraphs>393</Paragraphs>
  <Slides>61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61</vt:i4>
      </vt:variant>
    </vt:vector>
  </HeadingPairs>
  <TitlesOfParts>
    <vt:vector size="65" baseType="lpstr">
      <vt:lpstr>Arial</vt:lpstr>
      <vt:lpstr>Calibri</vt:lpstr>
      <vt:lpstr>Segoe UI</vt:lpstr>
      <vt:lpstr>Ålands landskapsregering</vt:lpstr>
      <vt:lpstr>Valutbildning 1: Kandidatanmälning och förtidsröstning</vt:lpstr>
      <vt:lpstr>Agenda</vt:lpstr>
      <vt:lpstr>Lagtings- och kommunalval 2023</vt:lpstr>
      <vt:lpstr>Vem har rösträtt?</vt:lpstr>
      <vt:lpstr>Vem är valbar?</vt:lpstr>
      <vt:lpstr>Grundläggande principer</vt:lpstr>
      <vt:lpstr>Valmyndigheterna</vt:lpstr>
      <vt:lpstr>Nytt kuvert och röstkort</vt:lpstr>
      <vt:lpstr>PowerPoint-presentation</vt:lpstr>
      <vt:lpstr>Några andra nyheter</vt:lpstr>
      <vt:lpstr>Information:</vt:lpstr>
      <vt:lpstr>Gemensamma allmänna bestämmelser om röstningen</vt:lpstr>
      <vt:lpstr>Allmänna bestämmelser om genomförande av röstningen </vt:lpstr>
      <vt:lpstr>Allmänna bestämmelser om genomförande av röstningen </vt:lpstr>
      <vt:lpstr>Allmänna bestämmelser om genomförande av röstningen </vt:lpstr>
      <vt:lpstr>Valförrättarna vid förtidsröstningsställets uppgifter</vt:lpstr>
      <vt:lpstr>Allmänt om uppdraget</vt:lpstr>
      <vt:lpstr>Allmänt om uppdraget forts.</vt:lpstr>
      <vt:lpstr>Förtidsröstningsstället förbereds </vt:lpstr>
      <vt:lpstr>Förtidsröstningsstället förbereds forts.</vt:lpstr>
      <vt:lpstr>Dagliga kontrollrutiner</vt:lpstr>
      <vt:lpstr>Stegen vid förtidsröstning</vt:lpstr>
      <vt:lpstr>Dagliga rutiner för avslutande av förtidsröstningen</vt:lpstr>
      <vt:lpstr>Förtidsröstningen vid förtidsröstningsstället avslutas</vt:lpstr>
      <vt:lpstr>Sammanfattning av valförrättarens uppgifter</vt:lpstr>
      <vt:lpstr>Valbestyrelsen vid en inrättnings uppgifter</vt:lpstr>
      <vt:lpstr>Allmänt om uppdraget</vt:lpstr>
      <vt:lpstr>Allmänt om uppdraget</vt:lpstr>
      <vt:lpstr>Allmänt om uppdraget</vt:lpstr>
      <vt:lpstr>Förtidsröstningen vid inrättningen förbereds</vt:lpstr>
      <vt:lpstr>Stegen vid förtidsröstning</vt:lpstr>
      <vt:lpstr>Dagliga rutiner för avslutande av förtidsröstningen</vt:lpstr>
      <vt:lpstr>Förtidsröstningen vid inrättningen avslutas</vt:lpstr>
      <vt:lpstr>Sammanfattning av valbestyrelsens uppgifter</vt:lpstr>
      <vt:lpstr>Frågor i det här skedet?</vt:lpstr>
      <vt:lpstr>Kommunala centralvalnämndens uppgifter</vt:lpstr>
      <vt:lpstr>Allmänt om uppdraget</vt:lpstr>
      <vt:lpstr>Kandidatnominering i kommunalval</vt:lpstr>
      <vt:lpstr>Vem får ställa upp kandidater?</vt:lpstr>
      <vt:lpstr>Valombud</vt:lpstr>
      <vt:lpstr>Valförbund</vt:lpstr>
      <vt:lpstr>Kandidater och kandidatlistor</vt:lpstr>
      <vt:lpstr>Kandidater och kandidatlistor forts.</vt:lpstr>
      <vt:lpstr>Beteckningar för kandidatlistor</vt:lpstr>
      <vt:lpstr>PowerPoint-presentation</vt:lpstr>
      <vt:lpstr>PowerPoint-presentation</vt:lpstr>
      <vt:lpstr>Inlämning och behandling av handlingar</vt:lpstr>
      <vt:lpstr>Inlämning och behandling av handlingar</vt:lpstr>
      <vt:lpstr>Kommunala centralvalnämndens uppgifter i anslutning till förtidsröstningen</vt:lpstr>
      <vt:lpstr>Förberedelser</vt:lpstr>
      <vt:lpstr>Förberedelser forts.</vt:lpstr>
      <vt:lpstr>Behandling av inkomna förtidsröstningshandlingar</vt:lpstr>
      <vt:lpstr>Behandling av inkomna förtidsröstningshandlingar</vt:lpstr>
      <vt:lpstr>Behandling av inkomna förtidsröstningshandlingar</vt:lpstr>
      <vt:lpstr>Granskning av förtidsröster från förtidsröstningsställen och inrättningar</vt:lpstr>
      <vt:lpstr>PowerPoint-presentation</vt:lpstr>
      <vt:lpstr>Granskning av brevröstningshandlingar</vt:lpstr>
      <vt:lpstr>PowerPoint-presentation</vt:lpstr>
      <vt:lpstr>Hantering av valkuvert i lagtingsvalet</vt:lpstr>
      <vt:lpstr>Hantering av valkuvert i kommunalvalet</vt:lpstr>
      <vt:lpstr>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Valutbildning 1: Kandidatanmälning och förtidsröstning</dc:title>
  <dc:creator>Rasmus Lindqvist</dc:creator>
  <cp:lastModifiedBy>Rasmus Lindqvist</cp:lastModifiedBy>
  <cp:revision>45</cp:revision>
  <dcterms:created xsi:type="dcterms:W3CDTF">2023-08-29T07:36:33Z</dcterms:created>
  <dcterms:modified xsi:type="dcterms:W3CDTF">2023-09-25T06:57:06Z</dcterms:modified>
</cp:coreProperties>
</file>