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6"/>
  </p:notesMasterIdLst>
  <p:sldIdLst>
    <p:sldId id="265" r:id="rId2"/>
    <p:sldId id="257" r:id="rId3"/>
    <p:sldId id="266" r:id="rId4"/>
    <p:sldId id="267" r:id="rId5"/>
    <p:sldId id="288" r:id="rId6"/>
    <p:sldId id="289" r:id="rId7"/>
    <p:sldId id="275" r:id="rId8"/>
    <p:sldId id="344" r:id="rId9"/>
    <p:sldId id="276" r:id="rId10"/>
    <p:sldId id="292" r:id="rId11"/>
    <p:sldId id="381" r:id="rId12"/>
    <p:sldId id="345" r:id="rId13"/>
    <p:sldId id="346" r:id="rId14"/>
    <p:sldId id="347" r:id="rId15"/>
    <p:sldId id="348" r:id="rId16"/>
    <p:sldId id="349" r:id="rId17"/>
    <p:sldId id="350" r:id="rId18"/>
    <p:sldId id="351" r:id="rId19"/>
    <p:sldId id="352" r:id="rId20"/>
    <p:sldId id="353" r:id="rId21"/>
    <p:sldId id="354" r:id="rId22"/>
    <p:sldId id="355" r:id="rId23"/>
    <p:sldId id="356" r:id="rId24"/>
    <p:sldId id="357" r:id="rId25"/>
    <p:sldId id="358" r:id="rId26"/>
    <p:sldId id="359" r:id="rId27"/>
    <p:sldId id="360" r:id="rId28"/>
    <p:sldId id="361" r:id="rId29"/>
    <p:sldId id="362" r:id="rId30"/>
    <p:sldId id="363" r:id="rId31"/>
    <p:sldId id="364" r:id="rId32"/>
    <p:sldId id="365" r:id="rId33"/>
    <p:sldId id="366" r:id="rId34"/>
    <p:sldId id="367" r:id="rId35"/>
    <p:sldId id="368" r:id="rId36"/>
    <p:sldId id="316" r:id="rId37"/>
    <p:sldId id="369" r:id="rId38"/>
    <p:sldId id="370" r:id="rId39"/>
    <p:sldId id="371" r:id="rId40"/>
    <p:sldId id="372" r:id="rId41"/>
    <p:sldId id="373" r:id="rId42"/>
    <p:sldId id="374" r:id="rId43"/>
    <p:sldId id="375" r:id="rId44"/>
    <p:sldId id="376" r:id="rId45"/>
    <p:sldId id="377" r:id="rId46"/>
    <p:sldId id="378" r:id="rId47"/>
    <p:sldId id="379" r:id="rId48"/>
    <p:sldId id="380" r:id="rId49"/>
    <p:sldId id="382" r:id="rId50"/>
    <p:sldId id="385" r:id="rId51"/>
    <p:sldId id="386" r:id="rId52"/>
    <p:sldId id="384" r:id="rId53"/>
    <p:sldId id="383" r:id="rId54"/>
    <p:sldId id="387"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showGuides="1">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FI"/>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3BF1F8-F41A-4DCA-A51E-C6B295C931B2}" type="datetimeFigureOut">
              <a:rPr lang="sv-FI" smtClean="0"/>
              <a:t>25-09-2023</a:t>
            </a:fld>
            <a:endParaRPr lang="sv-FI"/>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FI"/>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FI"/>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FI"/>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7E1488-B575-4EE5-8D22-86D127797ADD}" type="slidenum">
              <a:rPr lang="sv-FI" smtClean="0"/>
              <a:t>‹#›</a:t>
            </a:fld>
            <a:endParaRPr lang="sv-FI"/>
          </a:p>
        </p:txBody>
      </p:sp>
    </p:spTree>
    <p:extLst>
      <p:ext uri="{BB962C8B-B14F-4D97-AF65-F5344CB8AC3E}">
        <p14:creationId xmlns:p14="http://schemas.microsoft.com/office/powerpoint/2010/main" val="279013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bg1"/>
                </a:solidFill>
              </a:defRPr>
            </a:lvl1pPr>
          </a:lstStyle>
          <a:p>
            <a:fld id="{2CC73705-3BB8-4878-AA65-7EDAAA71C0D3}" type="datetimeFigureOut">
              <a:rPr lang="en-GB" smtClean="0"/>
              <a:pPr/>
              <a:t>25/09/2023</a:t>
            </a:fld>
            <a:endParaRPr lang="en-GB"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960F519-1A6F-418B-B5F1-548D58A7CD0B}" type="slidenum">
              <a:rPr lang="en-GB" smtClean="0"/>
              <a:pPr/>
              <a:t>‹#›</a:t>
            </a:fld>
            <a:endParaRPr lang="en-GB" dirty="0"/>
          </a:p>
        </p:txBody>
      </p:sp>
      <p:sp>
        <p:nvSpPr>
          <p:cNvPr id="2" name="Title 1"/>
          <p:cNvSpPr>
            <a:spLocks noGrp="1"/>
          </p:cNvSpPr>
          <p:nvPr>
            <p:ph type="ctrTitle" hasCustomPrompt="1"/>
          </p:nvPr>
        </p:nvSpPr>
        <p:spPr>
          <a:xfrm>
            <a:off x="613064" y="1615200"/>
            <a:ext cx="10952018" cy="2330690"/>
          </a:xfrm>
        </p:spPr>
        <p:txBody>
          <a:bodyPr anchor="b"/>
          <a:lstStyle>
            <a:lvl1pPr algn="l">
              <a:defRPr sz="6000">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3" name="Subtitle 2"/>
          <p:cNvSpPr>
            <a:spLocks noGrp="1"/>
          </p:cNvSpPr>
          <p:nvPr>
            <p:ph type="subTitle" idx="1" hasCustomPrompt="1"/>
          </p:nvPr>
        </p:nvSpPr>
        <p:spPr>
          <a:xfrm>
            <a:off x="613064" y="4083393"/>
            <a:ext cx="10952018" cy="886900"/>
          </a:xfrm>
        </p:spPr>
        <p:txBody>
          <a:bodyPr/>
          <a:lstStyle>
            <a:lvl1pPr marL="0" indent="0" algn="l">
              <a:buNone/>
              <a:defRPr sz="240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lägga till underrubrik</a:t>
            </a:r>
            <a:endParaRPr lang="en-GB" dirty="0"/>
          </a:p>
        </p:txBody>
      </p:sp>
    </p:spTree>
    <p:extLst>
      <p:ext uri="{BB962C8B-B14F-4D97-AF65-F5344CB8AC3E}">
        <p14:creationId xmlns:p14="http://schemas.microsoft.com/office/powerpoint/2010/main" val="1995579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3" name="Date Placeholder 2"/>
          <p:cNvSpPr>
            <a:spLocks noGrp="1"/>
          </p:cNvSpPr>
          <p:nvPr>
            <p:ph type="dt" sz="half" idx="10"/>
          </p:nvPr>
        </p:nvSpPr>
        <p:spPr/>
        <p:txBody>
          <a:bodyPr/>
          <a:lstStyle/>
          <a:p>
            <a:fld id="{2CC73705-3BB8-4878-AA65-7EDAAA71C0D3}" type="datetimeFigureOut">
              <a:rPr lang="en-GB" smtClean="0"/>
              <a:t>25/09/2023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60F519-1A6F-418B-B5F1-548D58A7CD0B}" type="slidenum">
              <a:rPr lang="en-GB" smtClean="0"/>
              <a:t>‹#›</a:t>
            </a:fld>
            <a:endParaRPr lang="en-GB"/>
          </a:p>
        </p:txBody>
      </p:sp>
      <p:sp>
        <p:nvSpPr>
          <p:cNvPr id="6" name="Rectangle 5"/>
          <p:cNvSpPr/>
          <p:nvPr userDrawn="1"/>
        </p:nvSpPr>
        <p:spPr>
          <a:xfrm>
            <a:off x="0" y="1749600"/>
            <a:ext cx="190800" cy="3369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87007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C73705-3BB8-4878-AA65-7EDAAA71C0D3}" type="datetimeFigureOut">
              <a:rPr lang="en-GB" smtClean="0"/>
              <a:t>25/09/2023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60F519-1A6F-418B-B5F1-548D58A7CD0B}" type="slidenum">
              <a:rPr lang="en-GB" smtClean="0"/>
              <a:t>‹#›</a:t>
            </a:fld>
            <a:endParaRPr lang="en-GB"/>
          </a:p>
        </p:txBody>
      </p:sp>
      <p:sp>
        <p:nvSpPr>
          <p:cNvPr id="5" name="Rectangle 4"/>
          <p:cNvSpPr/>
          <p:nvPr userDrawn="1"/>
        </p:nvSpPr>
        <p:spPr>
          <a:xfrm>
            <a:off x="0" y="1749600"/>
            <a:ext cx="190800" cy="3369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88058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lutbild">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28000" y="1551975"/>
            <a:ext cx="10537200" cy="2330690"/>
          </a:xfrm>
        </p:spPr>
        <p:txBody>
          <a:bodyPr anchor="b">
            <a:normAutofit/>
          </a:bodyPr>
          <a:lstStyle>
            <a:lvl1pPr algn="ctr">
              <a:defRPr sz="5400">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3" name="Subtitle 2"/>
          <p:cNvSpPr>
            <a:spLocks noGrp="1"/>
          </p:cNvSpPr>
          <p:nvPr>
            <p:ph type="subTitle" idx="1" hasCustomPrompt="1"/>
          </p:nvPr>
        </p:nvSpPr>
        <p:spPr>
          <a:xfrm>
            <a:off x="828000" y="4020168"/>
            <a:ext cx="10537200" cy="886900"/>
          </a:xfrm>
        </p:spPr>
        <p:txBody>
          <a:bodyPr/>
          <a:lstStyle>
            <a:lvl1pPr marL="0" indent="0" algn="ctr">
              <a:buNone/>
              <a:defRPr sz="240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lägga till underrubrik</a:t>
            </a:r>
            <a:endParaRPr lang="en-GB" dirty="0"/>
          </a:p>
        </p:txBody>
      </p:sp>
      <p:pic>
        <p:nvPicPr>
          <p:cNvPr id="4" name="Picture 9">
            <a:extLst>
              <a:ext uri="{FF2B5EF4-FFF2-40B4-BE49-F238E27FC236}">
                <a16:creationId xmlns:a16="http://schemas.microsoft.com/office/drawing/2014/main" id="{DF0186F4-336C-984A-A07F-34AA96CF6B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8168" y="5976183"/>
            <a:ext cx="2268000" cy="593578"/>
          </a:xfrm>
          <a:prstGeom prst="rect">
            <a:avLst/>
          </a:prstGeom>
        </p:spPr>
      </p:pic>
    </p:spTree>
    <p:extLst>
      <p:ext uri="{BB962C8B-B14F-4D97-AF65-F5344CB8AC3E}">
        <p14:creationId xmlns:p14="http://schemas.microsoft.com/office/powerpoint/2010/main" val="204258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3" name="Content Placeholder 2"/>
          <p:cNvSpPr>
            <a:spLocks noGrp="1"/>
          </p:cNvSpPr>
          <p:nvPr>
            <p:ph idx="1"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texten här</a:t>
            </a:r>
          </a:p>
        </p:txBody>
      </p:sp>
      <p:sp>
        <p:nvSpPr>
          <p:cNvPr id="4" name="Date Placeholder 3"/>
          <p:cNvSpPr>
            <a:spLocks noGrp="1"/>
          </p:cNvSpPr>
          <p:nvPr>
            <p:ph type="dt" sz="half" idx="10"/>
          </p:nvPr>
        </p:nvSpPr>
        <p:spPr/>
        <p:txBody>
          <a:bodyPr/>
          <a:lstStyle/>
          <a:p>
            <a:fld id="{2CC73705-3BB8-4878-AA65-7EDAAA71C0D3}"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0F519-1A6F-418B-B5F1-548D58A7CD0B}" type="slidenum">
              <a:rPr lang="en-GB" smtClean="0"/>
              <a:t>‹#›</a:t>
            </a:fld>
            <a:endParaRPr lang="en-GB"/>
          </a:p>
        </p:txBody>
      </p:sp>
      <p:sp>
        <p:nvSpPr>
          <p:cNvPr id="7" name="Rectangle 6"/>
          <p:cNvSpPr/>
          <p:nvPr userDrawn="1"/>
        </p:nvSpPr>
        <p:spPr>
          <a:xfrm>
            <a:off x="0" y="1747621"/>
            <a:ext cx="190800" cy="3369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25636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gu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3" name="Content Placeholder 2"/>
          <p:cNvSpPr>
            <a:spLocks noGrp="1"/>
          </p:cNvSpPr>
          <p:nvPr>
            <p:ph idx="1"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4" name="Date Placeholder 3"/>
          <p:cNvSpPr>
            <a:spLocks noGrp="1"/>
          </p:cNvSpPr>
          <p:nvPr>
            <p:ph type="dt" sz="half" idx="10"/>
          </p:nvPr>
        </p:nvSpPr>
        <p:spPr/>
        <p:txBody>
          <a:bodyPr/>
          <a:lstStyle/>
          <a:p>
            <a:fld id="{2CC73705-3BB8-4878-AA65-7EDAAA71C0D3}"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0F519-1A6F-418B-B5F1-548D58A7CD0B}" type="slidenum">
              <a:rPr lang="en-GB" smtClean="0"/>
              <a:t>‹#›</a:t>
            </a:fld>
            <a:endParaRPr lang="en-GB"/>
          </a:p>
        </p:txBody>
      </p:sp>
      <p:sp>
        <p:nvSpPr>
          <p:cNvPr id="8" name="Rectangle 7"/>
          <p:cNvSpPr/>
          <p:nvPr userDrawn="1"/>
        </p:nvSpPr>
        <p:spPr>
          <a:xfrm>
            <a:off x="0" y="1747621"/>
            <a:ext cx="190800" cy="336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8505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rö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3" name="Content Placeholder 2"/>
          <p:cNvSpPr>
            <a:spLocks noGrp="1"/>
          </p:cNvSpPr>
          <p:nvPr>
            <p:ph idx="1"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4" name="Date Placeholder 3"/>
          <p:cNvSpPr>
            <a:spLocks noGrp="1"/>
          </p:cNvSpPr>
          <p:nvPr>
            <p:ph type="dt" sz="half" idx="10"/>
          </p:nvPr>
        </p:nvSpPr>
        <p:spPr/>
        <p:txBody>
          <a:bodyPr/>
          <a:lstStyle/>
          <a:p>
            <a:fld id="{2CC73705-3BB8-4878-AA65-7EDAAA71C0D3}"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0F519-1A6F-418B-B5F1-548D58A7CD0B}" type="slidenum">
              <a:rPr lang="en-GB" smtClean="0"/>
              <a:t>‹#›</a:t>
            </a:fld>
            <a:endParaRPr lang="en-GB"/>
          </a:p>
        </p:txBody>
      </p:sp>
      <p:sp>
        <p:nvSpPr>
          <p:cNvPr id="8" name="Rectangle 7"/>
          <p:cNvSpPr/>
          <p:nvPr userDrawn="1"/>
        </p:nvSpPr>
        <p:spPr>
          <a:xfrm>
            <a:off x="0" y="1747621"/>
            <a:ext cx="190800" cy="3369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23765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720000" y="1152000"/>
            <a:ext cx="5040000" cy="4464000"/>
          </a:xfrm>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4" name="Date Placeholder 3"/>
          <p:cNvSpPr>
            <a:spLocks noGrp="1"/>
          </p:cNvSpPr>
          <p:nvPr>
            <p:ph type="dt" sz="half" idx="10"/>
          </p:nvPr>
        </p:nvSpPr>
        <p:spPr/>
        <p:txBody>
          <a:bodyPr/>
          <a:lstStyle/>
          <a:p>
            <a:fld id="{2CC73705-3BB8-4878-AA65-7EDAAA71C0D3}"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0F519-1A6F-418B-B5F1-548D58A7CD0B}" type="slidenum">
              <a:rPr lang="en-GB" smtClean="0"/>
              <a:t>‹#›</a:t>
            </a:fld>
            <a:endParaRPr lang="en-GB"/>
          </a:p>
        </p:txBody>
      </p:sp>
      <p:sp>
        <p:nvSpPr>
          <p:cNvPr id="8" name="Content Placeholder 2"/>
          <p:cNvSpPr>
            <a:spLocks noGrp="1"/>
          </p:cNvSpPr>
          <p:nvPr>
            <p:ph idx="13" hasCustomPrompt="1"/>
          </p:nvPr>
        </p:nvSpPr>
        <p:spPr>
          <a:xfrm>
            <a:off x="6084000" y="1152000"/>
            <a:ext cx="5040000" cy="4464000"/>
          </a:xfrm>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9" name="Title 8"/>
          <p:cNvSpPr>
            <a:spLocks noGrp="1"/>
          </p:cNvSpPr>
          <p:nvPr>
            <p:ph type="title"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10" name="Rectangle 9"/>
          <p:cNvSpPr/>
          <p:nvPr userDrawn="1"/>
        </p:nvSpPr>
        <p:spPr>
          <a:xfrm>
            <a:off x="0" y="1747621"/>
            <a:ext cx="190800" cy="336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7610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vå delar gul">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720000" y="1152000"/>
            <a:ext cx="5040000" cy="4464000"/>
          </a:xfrm>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4" name="Date Placeholder 3"/>
          <p:cNvSpPr>
            <a:spLocks noGrp="1"/>
          </p:cNvSpPr>
          <p:nvPr>
            <p:ph type="dt" sz="half" idx="10"/>
          </p:nvPr>
        </p:nvSpPr>
        <p:spPr/>
        <p:txBody>
          <a:bodyPr/>
          <a:lstStyle/>
          <a:p>
            <a:fld id="{2CC73705-3BB8-4878-AA65-7EDAAA71C0D3}"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0F519-1A6F-418B-B5F1-548D58A7CD0B}" type="slidenum">
              <a:rPr lang="en-GB" smtClean="0"/>
              <a:t>‹#›</a:t>
            </a:fld>
            <a:endParaRPr lang="en-GB"/>
          </a:p>
        </p:txBody>
      </p:sp>
      <p:sp>
        <p:nvSpPr>
          <p:cNvPr id="8" name="Content Placeholder 2"/>
          <p:cNvSpPr>
            <a:spLocks noGrp="1"/>
          </p:cNvSpPr>
          <p:nvPr>
            <p:ph idx="13" hasCustomPrompt="1"/>
          </p:nvPr>
        </p:nvSpPr>
        <p:spPr>
          <a:xfrm>
            <a:off x="6084000" y="1152000"/>
            <a:ext cx="5040000" cy="4464000"/>
          </a:xfrm>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9" name="Title 8"/>
          <p:cNvSpPr>
            <a:spLocks noGrp="1"/>
          </p:cNvSpPr>
          <p:nvPr>
            <p:ph type="title"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10" name="Rectangle 9"/>
          <p:cNvSpPr/>
          <p:nvPr userDrawn="1"/>
        </p:nvSpPr>
        <p:spPr>
          <a:xfrm>
            <a:off x="0" y="1747621"/>
            <a:ext cx="190800" cy="336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24034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vå delar röd">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720000" y="1151999"/>
            <a:ext cx="5040000" cy="4464000"/>
          </a:xfrm>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4" name="Date Placeholder 3"/>
          <p:cNvSpPr>
            <a:spLocks noGrp="1"/>
          </p:cNvSpPr>
          <p:nvPr>
            <p:ph type="dt" sz="half" idx="10"/>
          </p:nvPr>
        </p:nvSpPr>
        <p:spPr/>
        <p:txBody>
          <a:bodyPr/>
          <a:lstStyle/>
          <a:p>
            <a:fld id="{2CC73705-3BB8-4878-AA65-7EDAAA71C0D3}"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0F519-1A6F-418B-B5F1-548D58A7CD0B}" type="slidenum">
              <a:rPr lang="en-GB" smtClean="0"/>
              <a:t>‹#›</a:t>
            </a:fld>
            <a:endParaRPr lang="en-GB"/>
          </a:p>
        </p:txBody>
      </p:sp>
      <p:sp>
        <p:nvSpPr>
          <p:cNvPr id="8" name="Content Placeholder 2"/>
          <p:cNvSpPr>
            <a:spLocks noGrp="1"/>
          </p:cNvSpPr>
          <p:nvPr>
            <p:ph idx="13" hasCustomPrompt="1"/>
          </p:nvPr>
        </p:nvSpPr>
        <p:spPr>
          <a:xfrm>
            <a:off x="6084000" y="1151999"/>
            <a:ext cx="5040000" cy="4464000"/>
          </a:xfrm>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9" name="Title 8"/>
          <p:cNvSpPr>
            <a:spLocks noGrp="1"/>
          </p:cNvSpPr>
          <p:nvPr>
            <p:ph type="title"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10" name="Rectangle 9"/>
          <p:cNvSpPr/>
          <p:nvPr userDrawn="1"/>
        </p:nvSpPr>
        <p:spPr>
          <a:xfrm>
            <a:off x="0" y="1747621"/>
            <a:ext cx="190800" cy="3369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83156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10" name="Chart Placeholder 9"/>
          <p:cNvSpPr>
            <a:spLocks noGrp="1"/>
          </p:cNvSpPr>
          <p:nvPr>
            <p:ph type="chart" sz="quarter" idx="14"/>
          </p:nvPr>
        </p:nvSpPr>
        <p:spPr>
          <a:xfrm>
            <a:off x="6083250" y="1152000"/>
            <a:ext cx="5040313" cy="4464000"/>
          </a:xfrm>
        </p:spPr>
        <p:txBody>
          <a:bodyPr anchor="ctr" anchorCtr="0"/>
          <a:lstStyle>
            <a:lvl1pPr marL="0" indent="0" algn="ctr">
              <a:buNone/>
              <a:defRPr>
                <a:solidFill>
                  <a:schemeClr val="tx1"/>
                </a:solidFill>
                <a:latin typeface="Segoe UI" panose="020B0502040204020203" pitchFamily="34" charset="0"/>
                <a:cs typeface="Segoe UI" panose="020B0502040204020203" pitchFamily="34" charset="0"/>
              </a:defRPr>
            </a:lvl1pPr>
          </a:lstStyle>
          <a:p>
            <a:r>
              <a:rPr lang="sv-SE"/>
              <a:t>Klicka på ikonen för att lägga till ett diagram</a:t>
            </a:r>
            <a:endParaRPr lang="en-GB" dirty="0"/>
          </a:p>
        </p:txBody>
      </p:sp>
      <p:sp>
        <p:nvSpPr>
          <p:cNvPr id="3" name="Content Placeholder 2"/>
          <p:cNvSpPr>
            <a:spLocks noGrp="1"/>
          </p:cNvSpPr>
          <p:nvPr>
            <p:ph idx="1" hasCustomPrompt="1"/>
          </p:nvPr>
        </p:nvSpPr>
        <p:spPr>
          <a:xfrm>
            <a:off x="720000" y="1152000"/>
            <a:ext cx="5040000" cy="4464000"/>
          </a:xfrm>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4" name="Date Placeholder 3"/>
          <p:cNvSpPr>
            <a:spLocks noGrp="1"/>
          </p:cNvSpPr>
          <p:nvPr>
            <p:ph type="dt" sz="half" idx="10"/>
          </p:nvPr>
        </p:nvSpPr>
        <p:spPr/>
        <p:txBody>
          <a:bodyPr/>
          <a:lstStyle/>
          <a:p>
            <a:fld id="{2CC73705-3BB8-4878-AA65-7EDAAA71C0D3}"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0F519-1A6F-418B-B5F1-548D58A7CD0B}" type="slidenum">
              <a:rPr lang="en-GB" smtClean="0"/>
              <a:t>‹#›</a:t>
            </a:fld>
            <a:endParaRPr lang="en-GB"/>
          </a:p>
        </p:txBody>
      </p:sp>
      <p:sp>
        <p:nvSpPr>
          <p:cNvPr id="11" name="Rectangle 10"/>
          <p:cNvSpPr/>
          <p:nvPr userDrawn="1"/>
        </p:nvSpPr>
        <p:spPr>
          <a:xfrm>
            <a:off x="0" y="1747621"/>
            <a:ext cx="190800" cy="336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Tree>
    <p:extLst>
      <p:ext uri="{BB962C8B-B14F-4D97-AF65-F5344CB8AC3E}">
        <p14:creationId xmlns:p14="http://schemas.microsoft.com/office/powerpoint/2010/main" val="238718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och bild">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720000" y="1166648"/>
            <a:ext cx="5040000" cy="4449352"/>
          </a:xfrm>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texten här</a:t>
            </a:r>
          </a:p>
        </p:txBody>
      </p:sp>
      <p:sp>
        <p:nvSpPr>
          <p:cNvPr id="4" name="Date Placeholder 3"/>
          <p:cNvSpPr>
            <a:spLocks noGrp="1"/>
          </p:cNvSpPr>
          <p:nvPr>
            <p:ph type="dt" sz="half" idx="10"/>
          </p:nvPr>
        </p:nvSpPr>
        <p:spPr/>
        <p:txBody>
          <a:bodyPr/>
          <a:lstStyle/>
          <a:p>
            <a:fld id="{2CC73705-3BB8-4878-AA65-7EDAAA71C0D3}"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0F519-1A6F-418B-B5F1-548D58A7CD0B}" type="slidenum">
              <a:rPr lang="en-GB" smtClean="0"/>
              <a:t>‹#›</a:t>
            </a:fld>
            <a:endParaRPr lang="en-GB"/>
          </a:p>
        </p:txBody>
      </p:sp>
      <p:sp>
        <p:nvSpPr>
          <p:cNvPr id="9" name="Title 8"/>
          <p:cNvSpPr>
            <a:spLocks noGrp="1"/>
          </p:cNvSpPr>
          <p:nvPr>
            <p:ph type="title" hasCustomPrompt="1"/>
          </p:nvPr>
        </p:nvSpPr>
        <p:spPr>
          <a:xfrm>
            <a:off x="719999" y="396000"/>
            <a:ext cx="11158697" cy="756000"/>
          </a:xfrm>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8" name="Picture Placeholder 7"/>
          <p:cNvSpPr>
            <a:spLocks noGrp="1"/>
          </p:cNvSpPr>
          <p:nvPr>
            <p:ph type="pic" sz="quarter" idx="13"/>
          </p:nvPr>
        </p:nvSpPr>
        <p:spPr>
          <a:xfrm>
            <a:off x="6118697" y="1156138"/>
            <a:ext cx="5760000" cy="3415861"/>
          </a:xfrm>
          <a:solidFill>
            <a:schemeClr val="bg1">
              <a:lumMod val="95000"/>
            </a:schemeClr>
          </a:solidFill>
        </p:spPr>
        <p:txBody>
          <a:bodyPr anchor="ctr" anchorCtr="0"/>
          <a:lstStyle>
            <a:lvl1pPr marL="0" indent="0" algn="ctr">
              <a:buNone/>
              <a:defRPr>
                <a:solidFill>
                  <a:schemeClr val="tx1"/>
                </a:solidFill>
                <a:latin typeface="Segoe UI" panose="020B0502040204020203" pitchFamily="34" charset="0"/>
                <a:cs typeface="Segoe UI" panose="020B0502040204020203" pitchFamily="34" charset="0"/>
              </a:defRPr>
            </a:lvl1pPr>
          </a:lstStyle>
          <a:p>
            <a:r>
              <a:rPr lang="sv-SE"/>
              <a:t>Klicka på ikonen för att lägga till en bild</a:t>
            </a:r>
            <a:endParaRPr lang="en-GB" dirty="0"/>
          </a:p>
        </p:txBody>
      </p:sp>
      <p:sp>
        <p:nvSpPr>
          <p:cNvPr id="10" name="Rectangle 9"/>
          <p:cNvSpPr/>
          <p:nvPr userDrawn="1"/>
        </p:nvSpPr>
        <p:spPr>
          <a:xfrm>
            <a:off x="0" y="1749600"/>
            <a:ext cx="190800" cy="3369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46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1124" y="396000"/>
            <a:ext cx="10404000" cy="756000"/>
          </a:xfrm>
          <a:prstGeom prst="rect">
            <a:avLst/>
          </a:prstGeom>
        </p:spPr>
        <p:txBody>
          <a:bodyPr vert="horz" lIns="0" tIns="0" rIns="0" bIns="0" rtlCol="0" anchor="t" anchorCtr="0">
            <a:normAutofit/>
          </a:bodyPr>
          <a:lstStyle/>
          <a:p>
            <a:r>
              <a:rPr lang="sv-SE" dirty="0"/>
              <a:t>Klicka här för att lägga till rubrik</a:t>
            </a:r>
            <a:endParaRPr lang="en-GB" dirty="0"/>
          </a:p>
        </p:txBody>
      </p:sp>
      <p:sp>
        <p:nvSpPr>
          <p:cNvPr id="3" name="Text Placeholder 2"/>
          <p:cNvSpPr>
            <a:spLocks noGrp="1"/>
          </p:cNvSpPr>
          <p:nvPr>
            <p:ph type="body" idx="1"/>
          </p:nvPr>
        </p:nvSpPr>
        <p:spPr>
          <a:xfrm>
            <a:off x="721124" y="1152000"/>
            <a:ext cx="10404000" cy="4464000"/>
          </a:xfrm>
          <a:prstGeom prst="rect">
            <a:avLst/>
          </a:prstGeom>
        </p:spPr>
        <p:txBody>
          <a:bodyPr vert="horz" lIns="0" tIns="0" rIns="0" bIns="0" rtlCol="0">
            <a:normAutofit/>
          </a:bodyPr>
          <a:lstStyle/>
          <a:p>
            <a:pPr lvl="0"/>
            <a:r>
              <a:rPr lang="sv-SE" dirty="0"/>
              <a:t>Skriv in texten här</a:t>
            </a:r>
          </a:p>
          <a:p>
            <a:pPr lvl="1"/>
            <a:r>
              <a:rPr lang="sv-SE" dirty="0"/>
              <a:t>Nivå två</a:t>
            </a:r>
          </a:p>
          <a:p>
            <a:pPr lvl="2"/>
            <a:r>
              <a:rPr lang="sv-SE" dirty="0"/>
              <a:t>Nivå tre</a:t>
            </a:r>
          </a:p>
          <a:p>
            <a:pPr lvl="3"/>
            <a:r>
              <a:rPr lang="sv-SE" dirty="0"/>
              <a:t>Nivå fyra</a:t>
            </a:r>
          </a:p>
          <a:p>
            <a:pPr lvl="4"/>
            <a:r>
              <a:rPr lang="sv-SE" dirty="0"/>
              <a:t>Nivå fem</a:t>
            </a:r>
            <a:endParaRPr lang="en-GB" dirty="0"/>
          </a:p>
        </p:txBody>
      </p:sp>
      <p:sp>
        <p:nvSpPr>
          <p:cNvPr id="4" name="Date Placeholder 3"/>
          <p:cNvSpPr>
            <a:spLocks noGrp="1"/>
          </p:cNvSpPr>
          <p:nvPr>
            <p:ph type="dt" sz="half" idx="2"/>
          </p:nvPr>
        </p:nvSpPr>
        <p:spPr>
          <a:xfrm>
            <a:off x="6740437" y="6419648"/>
            <a:ext cx="774000" cy="180000"/>
          </a:xfrm>
          <a:prstGeom prst="rect">
            <a:avLst/>
          </a:prstGeom>
        </p:spPr>
        <p:txBody>
          <a:bodyPr vert="horz" lIns="0" tIns="0" rIns="0" bIns="0" rtlCol="0" anchor="ctr"/>
          <a:lstStyle>
            <a:lvl1pPr algn="l">
              <a:defRPr sz="1200">
                <a:solidFill>
                  <a:schemeClr val="accent1"/>
                </a:solidFill>
              </a:defRPr>
            </a:lvl1pPr>
          </a:lstStyle>
          <a:p>
            <a:fld id="{2CC73705-3BB8-4878-AA65-7EDAAA71C0D3}" type="datetimeFigureOut">
              <a:rPr lang="en-GB" smtClean="0"/>
              <a:pPr/>
              <a:t>25/09/2023</a:t>
            </a:fld>
            <a:endParaRPr lang="en-GB" dirty="0"/>
          </a:p>
        </p:txBody>
      </p:sp>
      <p:sp>
        <p:nvSpPr>
          <p:cNvPr id="5" name="Footer Placeholder 4"/>
          <p:cNvSpPr>
            <a:spLocks noGrp="1"/>
          </p:cNvSpPr>
          <p:nvPr>
            <p:ph type="ftr" sz="quarter" idx="3"/>
          </p:nvPr>
        </p:nvSpPr>
        <p:spPr>
          <a:xfrm>
            <a:off x="7600899" y="6419648"/>
            <a:ext cx="3168000" cy="180000"/>
          </a:xfrm>
          <a:prstGeom prst="rect">
            <a:avLst/>
          </a:prstGeom>
        </p:spPr>
        <p:txBody>
          <a:bodyPr vert="horz" lIns="0" tIns="0" rIns="0" bIns="0" rtlCol="0" anchor="ctr"/>
          <a:lstStyle>
            <a:lvl1pPr algn="l">
              <a:defRPr sz="1200" cap="all" baseline="0">
                <a:solidFill>
                  <a:schemeClr val="accent1"/>
                </a:solidFill>
              </a:defRPr>
            </a:lvl1pPr>
          </a:lstStyle>
          <a:p>
            <a:endParaRPr lang="en-GB" dirty="0"/>
          </a:p>
        </p:txBody>
      </p:sp>
      <p:sp>
        <p:nvSpPr>
          <p:cNvPr id="6" name="Slide Number Placeholder 5"/>
          <p:cNvSpPr>
            <a:spLocks noGrp="1"/>
          </p:cNvSpPr>
          <p:nvPr>
            <p:ph type="sldNum" sz="quarter" idx="4"/>
          </p:nvPr>
        </p:nvSpPr>
        <p:spPr>
          <a:xfrm>
            <a:off x="11399412" y="6419648"/>
            <a:ext cx="542707" cy="180000"/>
          </a:xfrm>
          <a:prstGeom prst="rect">
            <a:avLst/>
          </a:prstGeom>
        </p:spPr>
        <p:txBody>
          <a:bodyPr vert="horz" lIns="0" tIns="0" rIns="0" bIns="0" rtlCol="0" anchor="ctr"/>
          <a:lstStyle>
            <a:lvl1pPr algn="r">
              <a:defRPr sz="1200">
                <a:solidFill>
                  <a:schemeClr val="accent1"/>
                </a:solidFill>
              </a:defRPr>
            </a:lvl1pPr>
          </a:lstStyle>
          <a:p>
            <a:fld id="{0960F519-1A6F-418B-B5F1-548D58A7CD0B}" type="slidenum">
              <a:rPr lang="en-GB" smtClean="0"/>
              <a:pPr/>
              <a:t>‹#›</a:t>
            </a:fld>
            <a:endParaRPr lang="en-GB" dirty="0"/>
          </a:p>
        </p:txBody>
      </p:sp>
      <p:pic>
        <p:nvPicPr>
          <p:cNvPr id="10" name="Picture 9"/>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88168" y="5976183"/>
            <a:ext cx="2268000" cy="593578"/>
          </a:xfrm>
          <a:prstGeom prst="rect">
            <a:avLst/>
          </a:prstGeom>
        </p:spPr>
      </p:pic>
    </p:spTree>
    <p:extLst>
      <p:ext uri="{BB962C8B-B14F-4D97-AF65-F5344CB8AC3E}">
        <p14:creationId xmlns:p14="http://schemas.microsoft.com/office/powerpoint/2010/main" val="3666195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0" r:id="rId4"/>
    <p:sldLayoutId id="2147483662" r:id="rId5"/>
    <p:sldLayoutId id="2147483663" r:id="rId6"/>
    <p:sldLayoutId id="2147483664" r:id="rId7"/>
    <p:sldLayoutId id="2147483665" r:id="rId8"/>
    <p:sldLayoutId id="2147483666" r:id="rId9"/>
    <p:sldLayoutId id="2147483654" r:id="rId10"/>
    <p:sldLayoutId id="2147483655" r:id="rId11"/>
    <p:sldLayoutId id="2147483667" r:id="rId12"/>
  </p:sldLayoutIdLst>
  <p:txStyles>
    <p:titleStyle>
      <a:lvl1pPr algn="l" defTabSz="914400" rtl="0" eaLnBrk="1" latinLnBrk="0" hangingPunct="1">
        <a:lnSpc>
          <a:spcPct val="90000"/>
        </a:lnSpc>
        <a:spcBef>
          <a:spcPct val="0"/>
        </a:spcBef>
        <a:buNone/>
        <a:defRPr sz="4400"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val.ax/valmyndigheter/landskapsregeringens-anvisningar-brev" TargetMode="External"/><Relationship Id="rId2" Type="http://schemas.openxmlformats.org/officeDocument/2006/relationships/hyperlink" Target="https://www.val.ax/om-val-pa-aland/lagstiftning" TargetMode="External"/><Relationship Id="rId1" Type="http://schemas.openxmlformats.org/officeDocument/2006/relationships/slideLayout" Target="../slideLayouts/slideLayout2.xml"/><Relationship Id="rId4" Type="http://schemas.openxmlformats.org/officeDocument/2006/relationships/hyperlink" Target="https://www.val.ax/valmyndigheter/valtidtabell-202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hyperlink" Target="mailto:revisor@revisionen.ax" TargetMode="Externa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test.registrera.valresultat.ax/" TargetMode="Externa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hyperlink" Target="https://www.val.ax/valmyndigheter/landskapsregeringens-anvisningar-brev"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val.ax/om-val-pa-aland/handelserapportering-valet-2023"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0377E3-2856-6AEF-13A7-C2C9DBF78C93}"/>
              </a:ext>
            </a:extLst>
          </p:cNvPr>
          <p:cNvSpPr>
            <a:spLocks noGrp="1"/>
          </p:cNvSpPr>
          <p:nvPr>
            <p:ph type="ctrTitle"/>
          </p:nvPr>
        </p:nvSpPr>
        <p:spPr/>
        <p:txBody>
          <a:bodyPr>
            <a:normAutofit fontScale="90000"/>
          </a:bodyPr>
          <a:lstStyle/>
          <a:p>
            <a:r>
              <a:rPr lang="sv-FI" dirty="0"/>
              <a:t>Valutbildning 2: </a:t>
            </a:r>
            <a:br>
              <a:rPr lang="sv-FI" dirty="0"/>
            </a:br>
            <a:r>
              <a:rPr lang="sv-FI" dirty="0"/>
              <a:t>Röstningen på valdagen, rösträkning och valrapportering</a:t>
            </a:r>
          </a:p>
        </p:txBody>
      </p:sp>
      <p:sp>
        <p:nvSpPr>
          <p:cNvPr id="3" name="Underrubrik 2">
            <a:extLst>
              <a:ext uri="{FF2B5EF4-FFF2-40B4-BE49-F238E27FC236}">
                <a16:creationId xmlns:a16="http://schemas.microsoft.com/office/drawing/2014/main" id="{260C33C8-1B45-F187-8AC8-657E5D00F082}"/>
              </a:ext>
            </a:extLst>
          </p:cNvPr>
          <p:cNvSpPr>
            <a:spLocks noGrp="1"/>
          </p:cNvSpPr>
          <p:nvPr>
            <p:ph type="subTitle" idx="1"/>
          </p:nvPr>
        </p:nvSpPr>
        <p:spPr/>
        <p:txBody>
          <a:bodyPr/>
          <a:lstStyle/>
          <a:p>
            <a:r>
              <a:rPr lang="sv-FI" dirty="0"/>
              <a:t>22.9.2023</a:t>
            </a:r>
          </a:p>
          <a:p>
            <a:r>
              <a:rPr lang="sv-FI" dirty="0"/>
              <a:t>Rasmus Lindqvist, rättssakkunnig </a:t>
            </a:r>
          </a:p>
        </p:txBody>
      </p:sp>
    </p:spTree>
    <p:extLst>
      <p:ext uri="{BB962C8B-B14F-4D97-AF65-F5344CB8AC3E}">
        <p14:creationId xmlns:p14="http://schemas.microsoft.com/office/powerpoint/2010/main" val="1556303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407C27-AFC2-218B-DD56-66DA4FA2C027}"/>
              </a:ext>
            </a:extLst>
          </p:cNvPr>
          <p:cNvSpPr>
            <a:spLocks noGrp="1"/>
          </p:cNvSpPr>
          <p:nvPr>
            <p:ph type="title"/>
          </p:nvPr>
        </p:nvSpPr>
        <p:spPr/>
        <p:txBody>
          <a:bodyPr/>
          <a:lstStyle/>
          <a:p>
            <a:r>
              <a:rPr lang="sv-FI" dirty="0"/>
              <a:t>Information:</a:t>
            </a:r>
          </a:p>
        </p:txBody>
      </p:sp>
      <p:sp>
        <p:nvSpPr>
          <p:cNvPr id="3" name="Platshållare för innehåll 2">
            <a:extLst>
              <a:ext uri="{FF2B5EF4-FFF2-40B4-BE49-F238E27FC236}">
                <a16:creationId xmlns:a16="http://schemas.microsoft.com/office/drawing/2014/main" id="{C43F0C6C-94F5-8AD5-C643-539ACDA0CCA3}"/>
              </a:ext>
            </a:extLst>
          </p:cNvPr>
          <p:cNvSpPr>
            <a:spLocks noGrp="1"/>
          </p:cNvSpPr>
          <p:nvPr>
            <p:ph idx="1"/>
          </p:nvPr>
        </p:nvSpPr>
        <p:spPr/>
        <p:txBody>
          <a:bodyPr>
            <a:normAutofit fontScale="92500" lnSpcReduction="10000"/>
          </a:bodyPr>
          <a:lstStyle/>
          <a:p>
            <a:r>
              <a:rPr lang="sv-FI" dirty="0"/>
              <a:t>Val.ax </a:t>
            </a:r>
          </a:p>
          <a:p>
            <a:endParaRPr lang="sv-FI" dirty="0"/>
          </a:p>
          <a:p>
            <a:r>
              <a:rPr lang="sv-FI" dirty="0"/>
              <a:t>Lagstiftningen: </a:t>
            </a:r>
          </a:p>
          <a:p>
            <a:pPr lvl="1"/>
            <a:r>
              <a:rPr lang="sv-FI" dirty="0">
                <a:hlinkClick r:id="rId2"/>
              </a:rPr>
              <a:t>https://www.val.ax/om-val-pa-aland/lagstiftning</a:t>
            </a:r>
            <a:endParaRPr lang="sv-FI" dirty="0"/>
          </a:p>
          <a:p>
            <a:endParaRPr lang="sv-FI" dirty="0"/>
          </a:p>
          <a:p>
            <a:r>
              <a:rPr lang="sv-FI" dirty="0"/>
              <a:t>Valanvisningarna: </a:t>
            </a:r>
          </a:p>
          <a:p>
            <a:pPr lvl="1"/>
            <a:r>
              <a:rPr lang="sv-FI" dirty="0">
                <a:hlinkClick r:id="rId3"/>
              </a:rPr>
              <a:t>https://www.val.ax/valmyndigheter/landskapsregeringens-anvisningar-brev</a:t>
            </a:r>
            <a:endParaRPr lang="sv-FI" dirty="0"/>
          </a:p>
          <a:p>
            <a:pPr lvl="1"/>
            <a:endParaRPr lang="sv-FI" dirty="0"/>
          </a:p>
          <a:p>
            <a:r>
              <a:rPr lang="sv-FI" dirty="0"/>
              <a:t>Valtidtabellen:</a:t>
            </a:r>
          </a:p>
          <a:p>
            <a:pPr lvl="1"/>
            <a:r>
              <a:rPr lang="sv-FI" dirty="0">
                <a:hlinkClick r:id="rId4"/>
              </a:rPr>
              <a:t>https://www.val.ax/valmyndigheter/valtidtabell-2023</a:t>
            </a:r>
            <a:endParaRPr lang="sv-FI" dirty="0"/>
          </a:p>
          <a:p>
            <a:pPr lvl="1"/>
            <a:endParaRPr lang="sv-FI" dirty="0"/>
          </a:p>
          <a:p>
            <a:r>
              <a:rPr lang="sv-FI" dirty="0"/>
              <a:t>Frågor och svar för valmyndigheter:</a:t>
            </a:r>
          </a:p>
          <a:p>
            <a:pPr lvl="1"/>
            <a:r>
              <a:rPr lang="sv-FI" dirty="0"/>
              <a:t>https://www.val.ax/valmyndigheter/vanliga-fragor-svar-valmyndigheter</a:t>
            </a:r>
          </a:p>
        </p:txBody>
      </p:sp>
    </p:spTree>
    <p:extLst>
      <p:ext uri="{BB962C8B-B14F-4D97-AF65-F5344CB8AC3E}">
        <p14:creationId xmlns:p14="http://schemas.microsoft.com/office/powerpoint/2010/main" val="3538287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3FF2F0-F288-9282-B6D2-2E1ABF80C3A1}"/>
              </a:ext>
            </a:extLst>
          </p:cNvPr>
          <p:cNvSpPr>
            <a:spLocks noGrp="1"/>
          </p:cNvSpPr>
          <p:nvPr>
            <p:ph type="title"/>
          </p:nvPr>
        </p:nvSpPr>
        <p:spPr/>
        <p:txBody>
          <a:bodyPr/>
          <a:lstStyle/>
          <a:p>
            <a:r>
              <a:rPr lang="sv-FI" dirty="0"/>
              <a:t>Valinformationstjänsten </a:t>
            </a:r>
          </a:p>
        </p:txBody>
      </p:sp>
      <p:sp>
        <p:nvSpPr>
          <p:cNvPr id="3" name="Platshållare för innehåll 2">
            <a:extLst>
              <a:ext uri="{FF2B5EF4-FFF2-40B4-BE49-F238E27FC236}">
                <a16:creationId xmlns:a16="http://schemas.microsoft.com/office/drawing/2014/main" id="{7022D793-76A0-CF5D-FD39-1865DFA47645}"/>
              </a:ext>
            </a:extLst>
          </p:cNvPr>
          <p:cNvSpPr>
            <a:spLocks noGrp="1"/>
          </p:cNvSpPr>
          <p:nvPr>
            <p:ph idx="1"/>
          </p:nvPr>
        </p:nvSpPr>
        <p:spPr/>
        <p:txBody>
          <a:bodyPr/>
          <a:lstStyle/>
          <a:p>
            <a:r>
              <a:rPr lang="sv-FI" dirty="0"/>
              <a:t>Från och med förtidsröstningen och fram till och med valdagen betjänar landskapsregeringen valfunktionärerna och väljarna på följande telefonnummer: </a:t>
            </a:r>
            <a:r>
              <a:rPr lang="sv-FI" b="1" dirty="0"/>
              <a:t>0457 35 00 629</a:t>
            </a:r>
            <a:r>
              <a:rPr lang="sv-FI" dirty="0"/>
              <a:t>. Frågor angående val på Åland kan även skickas till e-postadressen </a:t>
            </a:r>
            <a:r>
              <a:rPr lang="sv-FI" b="1" dirty="0"/>
              <a:t>valinfo@regeringen.ax</a:t>
            </a:r>
            <a:r>
              <a:rPr lang="sv-FI" dirty="0"/>
              <a:t>. </a:t>
            </a:r>
          </a:p>
          <a:p>
            <a:endParaRPr lang="sv-FI" dirty="0"/>
          </a:p>
          <a:p>
            <a:r>
              <a:rPr lang="sv-FI" dirty="0"/>
              <a:t>Vid rådgivning vid problem under valdagen nås landskapsregeringen även på följande nummer (Obs! Numren ska endast användas av valmyndigheter på valdagen):</a:t>
            </a:r>
          </a:p>
          <a:p>
            <a:pPr lvl="1"/>
            <a:r>
              <a:rPr lang="sv-FI" dirty="0"/>
              <a:t>frågor om valförrättningen, </a:t>
            </a:r>
            <a:r>
              <a:rPr lang="sv-FI" b="1" dirty="0"/>
              <a:t>0457 355 0003</a:t>
            </a:r>
          </a:p>
          <a:p>
            <a:pPr lvl="1"/>
            <a:r>
              <a:rPr lang="sv-FI" dirty="0"/>
              <a:t>frågor om valrapporteringssystemet, </a:t>
            </a:r>
            <a:r>
              <a:rPr lang="sv-FI" b="1" dirty="0"/>
              <a:t>0457 350 0564</a:t>
            </a:r>
          </a:p>
          <a:p>
            <a:endParaRPr lang="sv-FI" dirty="0"/>
          </a:p>
        </p:txBody>
      </p:sp>
    </p:spTree>
    <p:extLst>
      <p:ext uri="{BB962C8B-B14F-4D97-AF65-F5344CB8AC3E}">
        <p14:creationId xmlns:p14="http://schemas.microsoft.com/office/powerpoint/2010/main" val="2569034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1D7CE5-4D97-A046-6580-644E42D5CBB3}"/>
              </a:ext>
            </a:extLst>
          </p:cNvPr>
          <p:cNvSpPr>
            <a:spLocks noGrp="1"/>
          </p:cNvSpPr>
          <p:nvPr>
            <p:ph type="ctrTitle"/>
          </p:nvPr>
        </p:nvSpPr>
        <p:spPr/>
        <p:txBody>
          <a:bodyPr/>
          <a:lstStyle/>
          <a:p>
            <a:r>
              <a:rPr lang="sv-FI" dirty="0"/>
              <a:t>Valnämndens uppgifter</a:t>
            </a:r>
          </a:p>
        </p:txBody>
      </p:sp>
      <p:sp>
        <p:nvSpPr>
          <p:cNvPr id="3" name="Underrubrik 2">
            <a:extLst>
              <a:ext uri="{FF2B5EF4-FFF2-40B4-BE49-F238E27FC236}">
                <a16:creationId xmlns:a16="http://schemas.microsoft.com/office/drawing/2014/main" id="{5F5D2353-A735-A834-24C6-FCC95442ADFE}"/>
              </a:ext>
            </a:extLst>
          </p:cNvPr>
          <p:cNvSpPr>
            <a:spLocks noGrp="1"/>
          </p:cNvSpPr>
          <p:nvPr>
            <p:ph type="subTitle" idx="1"/>
          </p:nvPr>
        </p:nvSpPr>
        <p:spPr/>
        <p:txBody>
          <a:bodyPr/>
          <a:lstStyle/>
          <a:p>
            <a:endParaRPr lang="sv-FI"/>
          </a:p>
        </p:txBody>
      </p:sp>
    </p:spTree>
    <p:extLst>
      <p:ext uri="{BB962C8B-B14F-4D97-AF65-F5344CB8AC3E}">
        <p14:creationId xmlns:p14="http://schemas.microsoft.com/office/powerpoint/2010/main" val="1576335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6D0C382-7916-B5F9-910A-D048CD137496}"/>
              </a:ext>
            </a:extLst>
          </p:cNvPr>
          <p:cNvSpPr>
            <a:spLocks noGrp="1"/>
          </p:cNvSpPr>
          <p:nvPr>
            <p:ph type="title"/>
          </p:nvPr>
        </p:nvSpPr>
        <p:spPr/>
        <p:txBody>
          <a:bodyPr/>
          <a:lstStyle/>
          <a:p>
            <a:r>
              <a:rPr lang="sv-FI" dirty="0"/>
              <a:t>Allmänt om uppdraget</a:t>
            </a:r>
          </a:p>
        </p:txBody>
      </p:sp>
      <p:sp>
        <p:nvSpPr>
          <p:cNvPr id="3" name="Platshållare för innehåll 2">
            <a:extLst>
              <a:ext uri="{FF2B5EF4-FFF2-40B4-BE49-F238E27FC236}">
                <a16:creationId xmlns:a16="http://schemas.microsoft.com/office/drawing/2014/main" id="{CF8FC172-941A-8E20-4F1F-FA2539879B0C}"/>
              </a:ext>
            </a:extLst>
          </p:cNvPr>
          <p:cNvSpPr>
            <a:spLocks noGrp="1"/>
          </p:cNvSpPr>
          <p:nvPr>
            <p:ph idx="1"/>
          </p:nvPr>
        </p:nvSpPr>
        <p:spPr>
          <a:xfrm>
            <a:off x="721124" y="1151999"/>
            <a:ext cx="10404000" cy="4993967"/>
          </a:xfrm>
        </p:spPr>
        <p:txBody>
          <a:bodyPr>
            <a:normAutofit fontScale="85000" lnSpcReduction="20000"/>
          </a:bodyPr>
          <a:lstStyle/>
          <a:p>
            <a:r>
              <a:rPr lang="sv-FI" dirty="0"/>
              <a:t>Röstningen på valdagen sköts av valnämnder. Det finns en vallokal och en valnämnd i varje röstningsområde. </a:t>
            </a:r>
          </a:p>
          <a:p>
            <a:pPr lvl="1"/>
            <a:r>
              <a:rPr lang="sv-FI" dirty="0"/>
              <a:t>Om kommunen endast har ett röstningsområde kan den kommunala centralvalnämnden även fungera som en valnämnd. Ska då följa bestämmelserna om t.ex. beslutsförhet som gäller en valnämnd. </a:t>
            </a:r>
          </a:p>
          <a:p>
            <a:pPr lvl="1"/>
            <a:endParaRPr lang="sv-FI" dirty="0"/>
          </a:p>
          <a:p>
            <a:r>
              <a:rPr lang="sv-FI" dirty="0"/>
              <a:t>En valnämnd består av en ordförande, en vice ordförande och tre andra ledamöter. Kommunstyrelsen utser också minst tre ersättare som uppställs i den ordning de avses träda in i stället för de ordinarie ledamöterna. </a:t>
            </a:r>
          </a:p>
          <a:p>
            <a:endParaRPr lang="sv-FI" dirty="0"/>
          </a:p>
          <a:p>
            <a:r>
              <a:rPr lang="sv-FI" dirty="0"/>
              <a:t>Valnämnden är beslutsför då tre ledamöter är närvarande. </a:t>
            </a:r>
          </a:p>
          <a:p>
            <a:endParaRPr lang="sv-FI" dirty="0"/>
          </a:p>
          <a:p>
            <a:r>
              <a:rPr lang="sv-FI" dirty="0"/>
              <a:t>Den som är kandidat i lagtings- eller kommunalvalet får inte vara medlem eller ersättare i en valnämnd. Förvaltningslagens bestämmelser om jäv tillämpas inte i övrigt på valnämndens medlemmar. </a:t>
            </a:r>
          </a:p>
          <a:p>
            <a:endParaRPr lang="sv-FI" dirty="0"/>
          </a:p>
          <a:p>
            <a:r>
              <a:rPr lang="sv-FI" dirty="0"/>
              <a:t>En valobservatör som utsetts av landskapsregeringen, av en behörig nordisk myndighet eller av ett behörigt internationellt organ har rätt att närvara när valförrättarna utför sitt uppdrag </a:t>
            </a:r>
          </a:p>
        </p:txBody>
      </p:sp>
    </p:spTree>
    <p:extLst>
      <p:ext uri="{BB962C8B-B14F-4D97-AF65-F5344CB8AC3E}">
        <p14:creationId xmlns:p14="http://schemas.microsoft.com/office/powerpoint/2010/main" val="1337250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D10CCB-BC4E-55AF-F711-27534D24274C}"/>
              </a:ext>
            </a:extLst>
          </p:cNvPr>
          <p:cNvSpPr>
            <a:spLocks noGrp="1"/>
          </p:cNvSpPr>
          <p:nvPr>
            <p:ph type="title"/>
          </p:nvPr>
        </p:nvSpPr>
        <p:spPr/>
        <p:txBody>
          <a:bodyPr/>
          <a:lstStyle/>
          <a:p>
            <a:r>
              <a:rPr lang="sv-FI" dirty="0"/>
              <a:t>Förberedelser inför valdagen</a:t>
            </a:r>
          </a:p>
        </p:txBody>
      </p:sp>
      <p:sp>
        <p:nvSpPr>
          <p:cNvPr id="3" name="Platshållare för innehåll 2">
            <a:extLst>
              <a:ext uri="{FF2B5EF4-FFF2-40B4-BE49-F238E27FC236}">
                <a16:creationId xmlns:a16="http://schemas.microsoft.com/office/drawing/2014/main" id="{EAD42C3D-A5FE-65C8-BF51-4BD46D13BBAE}"/>
              </a:ext>
            </a:extLst>
          </p:cNvPr>
          <p:cNvSpPr>
            <a:spLocks noGrp="1"/>
          </p:cNvSpPr>
          <p:nvPr>
            <p:ph idx="1"/>
          </p:nvPr>
        </p:nvSpPr>
        <p:spPr>
          <a:xfrm>
            <a:off x="721124" y="1151999"/>
            <a:ext cx="10404000" cy="4829075"/>
          </a:xfrm>
        </p:spPr>
        <p:txBody>
          <a:bodyPr>
            <a:normAutofit fontScale="92500" lnSpcReduction="10000"/>
          </a:bodyPr>
          <a:lstStyle/>
          <a:p>
            <a:r>
              <a:rPr lang="sv-FI" dirty="0"/>
              <a:t>Valnämnden ska inför valdagen ha fått möjlighet att ta del av landskapsregeringens valanvisningar och valutbildning. Utöver detta kan eventuell ytterligare information/utbildning getts av den kommunala centralvalnämnden. </a:t>
            </a:r>
          </a:p>
          <a:p>
            <a:endParaRPr lang="sv-FI" dirty="0"/>
          </a:p>
          <a:p>
            <a:r>
              <a:rPr lang="sv-FI" dirty="0"/>
              <a:t>Hela valnämnden behöver inte nödvändigtvis vara på plats under hela valförrättningen på valdagen. Det finns möjlighet att arbeta i skift. Valnämndens ordförande ska se till att nämnden har beslutför sammansättning, d.v.s. att minst tre medlemmar är närvarande, då valförrättningen inleds och under hela den tid som valförrättningen pågår. </a:t>
            </a:r>
          </a:p>
          <a:p>
            <a:endParaRPr lang="sv-FI" dirty="0"/>
          </a:p>
          <a:p>
            <a:r>
              <a:rPr lang="sv-FI" dirty="0"/>
              <a:t>Beakta följande vid schemaläggning:</a:t>
            </a:r>
          </a:p>
          <a:p>
            <a:pPr lvl="1"/>
            <a:r>
              <a:rPr lang="sv-FI" dirty="0"/>
              <a:t>Båda könen </a:t>
            </a:r>
          </a:p>
          <a:p>
            <a:pPr lvl="1"/>
            <a:r>
              <a:rPr lang="sv-FI" dirty="0"/>
              <a:t>Valbiträde</a:t>
            </a:r>
          </a:p>
          <a:p>
            <a:pPr lvl="1"/>
            <a:r>
              <a:rPr lang="sv-FI" dirty="0"/>
              <a:t>Sjukdomsfall </a:t>
            </a:r>
          </a:p>
          <a:p>
            <a:pPr lvl="1"/>
            <a:r>
              <a:rPr lang="sv-FI" dirty="0"/>
              <a:t>Personer som kan hjälpa till utöver de lagstadgade uppgifterna</a:t>
            </a:r>
          </a:p>
        </p:txBody>
      </p:sp>
    </p:spTree>
    <p:extLst>
      <p:ext uri="{BB962C8B-B14F-4D97-AF65-F5344CB8AC3E}">
        <p14:creationId xmlns:p14="http://schemas.microsoft.com/office/powerpoint/2010/main" val="1974621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B18E633-5E65-F291-58E1-F44C4E0C4B10}"/>
              </a:ext>
            </a:extLst>
          </p:cNvPr>
          <p:cNvSpPr>
            <a:spLocks noGrp="1"/>
          </p:cNvSpPr>
          <p:nvPr>
            <p:ph type="title"/>
          </p:nvPr>
        </p:nvSpPr>
        <p:spPr/>
        <p:txBody>
          <a:bodyPr/>
          <a:lstStyle/>
          <a:p>
            <a:r>
              <a:rPr lang="sv-FI" dirty="0"/>
              <a:t>Vallokalen förbereds</a:t>
            </a:r>
          </a:p>
        </p:txBody>
      </p:sp>
      <p:sp>
        <p:nvSpPr>
          <p:cNvPr id="3" name="Platshållare för innehåll 2">
            <a:extLst>
              <a:ext uri="{FF2B5EF4-FFF2-40B4-BE49-F238E27FC236}">
                <a16:creationId xmlns:a16="http://schemas.microsoft.com/office/drawing/2014/main" id="{93B43197-7F9C-F032-76F6-1C31062CC425}"/>
              </a:ext>
            </a:extLst>
          </p:cNvPr>
          <p:cNvSpPr>
            <a:spLocks noGrp="1"/>
          </p:cNvSpPr>
          <p:nvPr>
            <p:ph idx="1"/>
          </p:nvPr>
        </p:nvSpPr>
        <p:spPr>
          <a:xfrm>
            <a:off x="721124" y="1152000"/>
            <a:ext cx="10404000" cy="4724144"/>
          </a:xfrm>
        </p:spPr>
        <p:txBody>
          <a:bodyPr>
            <a:normAutofit lnSpcReduction="10000"/>
          </a:bodyPr>
          <a:lstStyle/>
          <a:p>
            <a:r>
              <a:rPr lang="sv-FI" dirty="0"/>
              <a:t>Den kommunala centralvalnämnden ansvarar för att allt nödvändigt material och möbler sänds till vallokalen. Valnämnden ska i god tid före röstningen börjar på valdagen kontrollera att allt valmaterial och all möblering som behövs för valförrättningen finns tillgängligt. Om något saknas ska valnämnden utan dröjsmål kontakta centralvalnämnden. </a:t>
            </a:r>
          </a:p>
          <a:p>
            <a:endParaRPr lang="sv-FI" dirty="0"/>
          </a:p>
          <a:p>
            <a:r>
              <a:rPr lang="sv-FI" dirty="0"/>
              <a:t>Vallokalen ska vara tillgänglig för alla väljare utan hjälp</a:t>
            </a:r>
          </a:p>
          <a:p>
            <a:endParaRPr lang="sv-FI" dirty="0"/>
          </a:p>
          <a:p>
            <a:r>
              <a:rPr lang="sv-FI" dirty="0"/>
              <a:t>Vallokalen ska ha ett utrymme som är lämpligt för röstningen. Det ska finnas tillräckligt med plats också för väljare som inväntar sin tur. </a:t>
            </a:r>
          </a:p>
          <a:p>
            <a:endParaRPr lang="sv-FI" dirty="0"/>
          </a:p>
          <a:p>
            <a:r>
              <a:rPr lang="sv-FI" dirty="0"/>
              <a:t>I varje vallokal ska finnas minst en valskärm/valbås som garanterar att valhemligheten skyddas. </a:t>
            </a:r>
          </a:p>
        </p:txBody>
      </p:sp>
    </p:spTree>
    <p:extLst>
      <p:ext uri="{BB962C8B-B14F-4D97-AF65-F5344CB8AC3E}">
        <p14:creationId xmlns:p14="http://schemas.microsoft.com/office/powerpoint/2010/main" val="2740619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4BB12FB-538A-5DF5-AFCF-ECD3753DCCAB}"/>
              </a:ext>
            </a:extLst>
          </p:cNvPr>
          <p:cNvSpPr>
            <a:spLocks noGrp="1"/>
          </p:cNvSpPr>
          <p:nvPr>
            <p:ph type="title"/>
          </p:nvPr>
        </p:nvSpPr>
        <p:spPr/>
        <p:txBody>
          <a:bodyPr/>
          <a:lstStyle/>
          <a:p>
            <a:r>
              <a:rPr lang="sv-FI" dirty="0"/>
              <a:t>Vallokalen förbereds</a:t>
            </a:r>
          </a:p>
        </p:txBody>
      </p:sp>
      <p:sp>
        <p:nvSpPr>
          <p:cNvPr id="3" name="Platshållare för innehåll 2">
            <a:extLst>
              <a:ext uri="{FF2B5EF4-FFF2-40B4-BE49-F238E27FC236}">
                <a16:creationId xmlns:a16="http://schemas.microsoft.com/office/drawing/2014/main" id="{3E605DDC-349F-7A76-C701-7BB2DEF978CE}"/>
              </a:ext>
            </a:extLst>
          </p:cNvPr>
          <p:cNvSpPr>
            <a:spLocks noGrp="1"/>
          </p:cNvSpPr>
          <p:nvPr>
            <p:ph idx="1"/>
          </p:nvPr>
        </p:nvSpPr>
        <p:spPr/>
        <p:txBody>
          <a:bodyPr/>
          <a:lstStyle/>
          <a:p>
            <a:r>
              <a:rPr lang="sv-FI" dirty="0"/>
              <a:t>Vägen till vallokalen ska märkas ut tydligt, t.ex. med vägvisare och skyltar</a:t>
            </a:r>
          </a:p>
          <a:p>
            <a:endParaRPr lang="sv-FI" dirty="0"/>
          </a:p>
          <a:p>
            <a:r>
              <a:rPr lang="sv-FI" dirty="0"/>
              <a:t>Flaggning</a:t>
            </a:r>
          </a:p>
          <a:p>
            <a:endParaRPr lang="sv-FI" dirty="0"/>
          </a:p>
          <a:p>
            <a:r>
              <a:rPr lang="sv-FI" dirty="0"/>
              <a:t> Sammanställningarna av kandidatlistor för vartdera valet (lagtingsvalet och kommunalvalet) ska finnas tillgängliga</a:t>
            </a:r>
          </a:p>
          <a:p>
            <a:endParaRPr lang="sv-FI" dirty="0"/>
          </a:p>
          <a:p>
            <a:r>
              <a:rPr lang="sv-FI" dirty="0"/>
              <a:t>Vallängden för röstningsområdet</a:t>
            </a:r>
          </a:p>
          <a:p>
            <a:endParaRPr lang="sv-FI" dirty="0"/>
          </a:p>
          <a:p>
            <a:r>
              <a:rPr lang="sv-FI" dirty="0"/>
              <a:t>Valsedlar, vita för lagtingsval och gröna för kommunalval</a:t>
            </a:r>
          </a:p>
        </p:txBody>
      </p:sp>
    </p:spTree>
    <p:extLst>
      <p:ext uri="{BB962C8B-B14F-4D97-AF65-F5344CB8AC3E}">
        <p14:creationId xmlns:p14="http://schemas.microsoft.com/office/powerpoint/2010/main" val="4198483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70781EC-CF78-D248-E53F-B0BC921F66E7}"/>
              </a:ext>
            </a:extLst>
          </p:cNvPr>
          <p:cNvSpPr>
            <a:spLocks noGrp="1"/>
          </p:cNvSpPr>
          <p:nvPr>
            <p:ph type="title"/>
          </p:nvPr>
        </p:nvSpPr>
        <p:spPr/>
        <p:txBody>
          <a:bodyPr/>
          <a:lstStyle/>
          <a:p>
            <a:r>
              <a:rPr lang="sv-FI" dirty="0"/>
              <a:t>Vallokalen förbereds</a:t>
            </a:r>
          </a:p>
        </p:txBody>
      </p:sp>
      <p:sp>
        <p:nvSpPr>
          <p:cNvPr id="3" name="Platshållare för innehåll 2">
            <a:extLst>
              <a:ext uri="{FF2B5EF4-FFF2-40B4-BE49-F238E27FC236}">
                <a16:creationId xmlns:a16="http://schemas.microsoft.com/office/drawing/2014/main" id="{F8BEBCF8-DD9F-E652-8ACB-FEFBF7ADD10B}"/>
              </a:ext>
            </a:extLst>
          </p:cNvPr>
          <p:cNvSpPr>
            <a:spLocks noGrp="1"/>
          </p:cNvSpPr>
          <p:nvPr>
            <p:ph idx="1"/>
          </p:nvPr>
        </p:nvSpPr>
        <p:spPr/>
        <p:txBody>
          <a:bodyPr>
            <a:normAutofit fontScale="92500" lnSpcReduction="20000"/>
          </a:bodyPr>
          <a:lstStyle/>
          <a:p>
            <a:r>
              <a:rPr lang="sv-FI" dirty="0"/>
              <a:t>Giltiga valstämplar:</a:t>
            </a:r>
          </a:p>
          <a:p>
            <a:endParaRPr lang="sv-FI" dirty="0"/>
          </a:p>
          <a:p>
            <a:endParaRPr lang="sv-FI" dirty="0"/>
          </a:p>
          <a:p>
            <a:endParaRPr lang="sv-FI" dirty="0"/>
          </a:p>
          <a:p>
            <a:endParaRPr lang="sv-FI" dirty="0"/>
          </a:p>
          <a:p>
            <a:r>
              <a:rPr lang="sv-FI" dirty="0"/>
              <a:t>Förseglingstejp </a:t>
            </a:r>
          </a:p>
          <a:p>
            <a:endParaRPr lang="sv-FI" dirty="0"/>
          </a:p>
          <a:p>
            <a:r>
              <a:rPr lang="sv-FI" dirty="0"/>
              <a:t>Valurna</a:t>
            </a:r>
          </a:p>
          <a:p>
            <a:endParaRPr lang="sv-FI" dirty="0"/>
          </a:p>
          <a:p>
            <a:r>
              <a:rPr lang="sv-FI" dirty="0"/>
              <a:t>Uppgift om kommunens övriga vallokaler (finns också på val.ax)</a:t>
            </a:r>
          </a:p>
          <a:p>
            <a:endParaRPr lang="sv-FI" dirty="0"/>
          </a:p>
          <a:p>
            <a:r>
              <a:rPr lang="sv-FI" dirty="0"/>
              <a:t>Kontorsmaterial</a:t>
            </a:r>
          </a:p>
          <a:p>
            <a:pPr lvl="1"/>
            <a:endParaRPr lang="sv-FI" dirty="0"/>
          </a:p>
        </p:txBody>
      </p:sp>
      <p:pic>
        <p:nvPicPr>
          <p:cNvPr id="4" name="Bildobjekt 3">
            <a:extLst>
              <a:ext uri="{FF2B5EF4-FFF2-40B4-BE49-F238E27FC236}">
                <a16:creationId xmlns:a16="http://schemas.microsoft.com/office/drawing/2014/main" id="{1501D23D-F8F1-9115-9072-3E3328174B20}"/>
              </a:ext>
            </a:extLst>
          </p:cNvPr>
          <p:cNvPicPr>
            <a:picLocks noChangeAspect="1"/>
          </p:cNvPicPr>
          <p:nvPr/>
        </p:nvPicPr>
        <p:blipFill>
          <a:blip r:embed="rId2"/>
          <a:stretch>
            <a:fillRect/>
          </a:stretch>
        </p:blipFill>
        <p:spPr>
          <a:xfrm>
            <a:off x="3079563" y="1387176"/>
            <a:ext cx="1505843" cy="1475360"/>
          </a:xfrm>
          <a:prstGeom prst="rect">
            <a:avLst/>
          </a:prstGeom>
        </p:spPr>
      </p:pic>
    </p:spTree>
    <p:extLst>
      <p:ext uri="{BB962C8B-B14F-4D97-AF65-F5344CB8AC3E}">
        <p14:creationId xmlns:p14="http://schemas.microsoft.com/office/powerpoint/2010/main" val="347603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4C8CF1-EF54-8AA6-036D-3ED3849AFC93}"/>
              </a:ext>
            </a:extLst>
          </p:cNvPr>
          <p:cNvSpPr>
            <a:spLocks noGrp="1"/>
          </p:cNvSpPr>
          <p:nvPr>
            <p:ph type="title"/>
          </p:nvPr>
        </p:nvSpPr>
        <p:spPr/>
        <p:txBody>
          <a:bodyPr/>
          <a:lstStyle/>
          <a:p>
            <a:r>
              <a:rPr lang="sv-FI" dirty="0"/>
              <a:t>Vallängden</a:t>
            </a:r>
          </a:p>
        </p:txBody>
      </p:sp>
      <p:sp>
        <p:nvSpPr>
          <p:cNvPr id="3" name="Platshållare för innehåll 2">
            <a:extLst>
              <a:ext uri="{FF2B5EF4-FFF2-40B4-BE49-F238E27FC236}">
                <a16:creationId xmlns:a16="http://schemas.microsoft.com/office/drawing/2014/main" id="{6D34B0B6-2368-397A-F554-6A6615AB4BA3}"/>
              </a:ext>
            </a:extLst>
          </p:cNvPr>
          <p:cNvSpPr>
            <a:spLocks noGrp="1"/>
          </p:cNvSpPr>
          <p:nvPr>
            <p:ph idx="1"/>
          </p:nvPr>
        </p:nvSpPr>
        <p:spPr/>
        <p:txBody>
          <a:bodyPr>
            <a:normAutofit fontScale="92500" lnSpcReduction="10000"/>
          </a:bodyPr>
          <a:lstStyle/>
          <a:p>
            <a:r>
              <a:rPr lang="sv-FI" dirty="0"/>
              <a:t>Vallängden innehåller rutor där den kommunala centralvalnämnden (förtidsröstningen) eller valnämnden (valdagen) kan kryssa för om väljaren utövat sin rösträtt på valdagen eller genom förtidsröstning för respektive val. Om väljaren har röstat fylls rutan med ett ”X”. </a:t>
            </a:r>
          </a:p>
          <a:p>
            <a:endParaRPr lang="sv-FI" dirty="0"/>
          </a:p>
          <a:p>
            <a:r>
              <a:rPr lang="sv-FI" dirty="0"/>
              <a:t>Om en väljare inte är röstberättigad i antingen lagtingsvalet eller kommunalvalet är rutorna färdigt ifyllda med streck (- - -). Väljaren kan då inte rösta i antingen lagtingsvalet eller kommunalvalet. </a:t>
            </a:r>
          </a:p>
          <a:p>
            <a:endParaRPr lang="sv-FI" dirty="0"/>
          </a:p>
          <a:p>
            <a:r>
              <a:rPr lang="sv-FI" dirty="0"/>
              <a:t>Om en person inte är röstberättigad i något av valen finns personen helt enkelt inte med i vallängden (den som på valdagen för valnämnden kan uppvisa ett beslut av Ålands förvaltningsdomstol eller Högsta förvaltningsdomstolen om att personen är röstberättigad ska dock tillåtas rösta även om personen inte finns med i vallängden). </a:t>
            </a:r>
          </a:p>
        </p:txBody>
      </p:sp>
    </p:spTree>
    <p:extLst>
      <p:ext uri="{BB962C8B-B14F-4D97-AF65-F5344CB8AC3E}">
        <p14:creationId xmlns:p14="http://schemas.microsoft.com/office/powerpoint/2010/main" val="41741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7760111-0A99-30C2-03D5-6EC1B20138F4}"/>
              </a:ext>
            </a:extLst>
          </p:cNvPr>
          <p:cNvSpPr>
            <a:spLocks noGrp="1"/>
          </p:cNvSpPr>
          <p:nvPr>
            <p:ph type="title"/>
          </p:nvPr>
        </p:nvSpPr>
        <p:spPr/>
        <p:txBody>
          <a:bodyPr/>
          <a:lstStyle/>
          <a:p>
            <a:r>
              <a:rPr lang="sv-FI" dirty="0"/>
              <a:t>Vallängden</a:t>
            </a:r>
          </a:p>
        </p:txBody>
      </p:sp>
      <p:sp>
        <p:nvSpPr>
          <p:cNvPr id="3" name="Platshållare för innehåll 2">
            <a:extLst>
              <a:ext uri="{FF2B5EF4-FFF2-40B4-BE49-F238E27FC236}">
                <a16:creationId xmlns:a16="http://schemas.microsoft.com/office/drawing/2014/main" id="{50A85D43-7BDD-E0C5-AC93-2E0B2944DF2A}"/>
              </a:ext>
            </a:extLst>
          </p:cNvPr>
          <p:cNvSpPr>
            <a:spLocks noGrp="1"/>
          </p:cNvSpPr>
          <p:nvPr>
            <p:ph idx="1"/>
          </p:nvPr>
        </p:nvSpPr>
        <p:spPr/>
        <p:txBody>
          <a:bodyPr/>
          <a:lstStyle/>
          <a:p>
            <a:r>
              <a:rPr lang="sv-FI" dirty="0"/>
              <a:t>Vallängderna blir offentliga när valförrättningen har avslutats på valdagen (efter kl. 20.00). </a:t>
            </a:r>
          </a:p>
          <a:p>
            <a:endParaRPr lang="sv-FI" dirty="0"/>
          </a:p>
          <a:p>
            <a:r>
              <a:rPr lang="sv-FI" dirty="0"/>
              <a:t>Bortsett från om det för en person i vallängden finns en spärrmarkering (utmärkt med ett stort ”S” i vallängden). </a:t>
            </a:r>
          </a:p>
          <a:p>
            <a:endParaRPr lang="sv-FI" dirty="0"/>
          </a:p>
          <a:p>
            <a:r>
              <a:rPr lang="sv-FI" dirty="0"/>
              <a:t>Uppgiften om var denna person bor, d.v.s. att han eller hon hör till ett visst röstningsområde inom en viss kommun, vilket framgår av vallängden är sekretessbelagda. </a:t>
            </a:r>
          </a:p>
        </p:txBody>
      </p:sp>
    </p:spTree>
    <p:extLst>
      <p:ext uri="{BB962C8B-B14F-4D97-AF65-F5344CB8AC3E}">
        <p14:creationId xmlns:p14="http://schemas.microsoft.com/office/powerpoint/2010/main" val="2220886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Agenda</a:t>
            </a:r>
          </a:p>
        </p:txBody>
      </p:sp>
      <p:sp>
        <p:nvSpPr>
          <p:cNvPr id="3" name="Content Placeholder 2"/>
          <p:cNvSpPr>
            <a:spLocks noGrp="1"/>
          </p:cNvSpPr>
          <p:nvPr>
            <p:ph idx="1"/>
          </p:nvPr>
        </p:nvSpPr>
        <p:spPr/>
        <p:txBody>
          <a:bodyPr/>
          <a:lstStyle/>
          <a:p>
            <a:r>
              <a:rPr lang="sv-FI" dirty="0"/>
              <a:t>Allmänt om valet </a:t>
            </a:r>
          </a:p>
          <a:p>
            <a:r>
              <a:rPr lang="sv-FI" dirty="0"/>
              <a:t>Valnämndens uppgifter</a:t>
            </a:r>
          </a:p>
          <a:p>
            <a:r>
              <a:rPr lang="sv-FI" dirty="0"/>
              <a:t>Kort paus</a:t>
            </a:r>
          </a:p>
          <a:p>
            <a:r>
              <a:rPr lang="sv-FI" dirty="0"/>
              <a:t>Kommunala centralvalnämndens uppgifter</a:t>
            </a:r>
          </a:p>
          <a:p>
            <a:r>
              <a:rPr lang="sv-FI" dirty="0"/>
              <a:t>Valrapporteringssystemet</a:t>
            </a:r>
          </a:p>
        </p:txBody>
      </p:sp>
    </p:spTree>
    <p:extLst>
      <p:ext uri="{BB962C8B-B14F-4D97-AF65-F5344CB8AC3E}">
        <p14:creationId xmlns:p14="http://schemas.microsoft.com/office/powerpoint/2010/main" val="6225081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tshållare för innehåll 4" descr="En bild som visar text, skärmbild, linje, diagram&#10;&#10;Automatiskt genererad beskrivning">
            <a:extLst>
              <a:ext uri="{FF2B5EF4-FFF2-40B4-BE49-F238E27FC236}">
                <a16:creationId xmlns:a16="http://schemas.microsoft.com/office/drawing/2014/main" id="{738C8FDB-F10B-B9B8-D5F7-D4772FA340A9}"/>
              </a:ext>
            </a:extLst>
          </p:cNvPr>
          <p:cNvPicPr>
            <a:picLocks noGrp="1" noChangeAspect="1"/>
          </p:cNvPicPr>
          <p:nvPr>
            <p:ph idx="1"/>
          </p:nvPr>
        </p:nvPicPr>
        <p:blipFill>
          <a:blip r:embed="rId2"/>
          <a:stretch>
            <a:fillRect/>
          </a:stretch>
        </p:blipFill>
        <p:spPr>
          <a:xfrm>
            <a:off x="1406738" y="111347"/>
            <a:ext cx="9378523" cy="6635305"/>
          </a:xfrm>
          <a:noFill/>
        </p:spPr>
      </p:pic>
    </p:spTree>
    <p:extLst>
      <p:ext uri="{BB962C8B-B14F-4D97-AF65-F5344CB8AC3E}">
        <p14:creationId xmlns:p14="http://schemas.microsoft.com/office/powerpoint/2010/main" val="2669037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7CD9B9D-0BD6-9F51-E0F8-8B47F4DB085E}"/>
              </a:ext>
            </a:extLst>
          </p:cNvPr>
          <p:cNvSpPr>
            <a:spLocks noGrp="1"/>
          </p:cNvSpPr>
          <p:nvPr>
            <p:ph type="title"/>
          </p:nvPr>
        </p:nvSpPr>
        <p:spPr/>
        <p:txBody>
          <a:bodyPr/>
          <a:lstStyle/>
          <a:p>
            <a:r>
              <a:rPr lang="sv-FI" dirty="0"/>
              <a:t>Valförrättningen på valdagen</a:t>
            </a:r>
          </a:p>
        </p:txBody>
      </p:sp>
      <p:sp>
        <p:nvSpPr>
          <p:cNvPr id="3" name="Platshållare för innehåll 2">
            <a:extLst>
              <a:ext uri="{FF2B5EF4-FFF2-40B4-BE49-F238E27FC236}">
                <a16:creationId xmlns:a16="http://schemas.microsoft.com/office/drawing/2014/main" id="{E050A91F-C23A-96B3-67E9-50457AB561DD}"/>
              </a:ext>
            </a:extLst>
          </p:cNvPr>
          <p:cNvSpPr>
            <a:spLocks noGrp="1"/>
          </p:cNvSpPr>
          <p:nvPr>
            <p:ph idx="1"/>
          </p:nvPr>
        </p:nvSpPr>
        <p:spPr>
          <a:xfrm>
            <a:off x="721124" y="1151999"/>
            <a:ext cx="10404000" cy="5173849"/>
          </a:xfrm>
        </p:spPr>
        <p:txBody>
          <a:bodyPr>
            <a:normAutofit fontScale="92500" lnSpcReduction="10000"/>
          </a:bodyPr>
          <a:lstStyle/>
          <a:p>
            <a:r>
              <a:rPr lang="sv-FI" dirty="0"/>
              <a:t>Enligt vallagen ska vallokalen på valdagen vara öppen för röstning mellan klockan </a:t>
            </a:r>
            <a:r>
              <a:rPr lang="sv-FI" b="1" dirty="0"/>
              <a:t>9.00 och 20.00</a:t>
            </a:r>
            <a:r>
              <a:rPr lang="sv-FI" dirty="0"/>
              <a:t>. Röstningen ska fortgå oavbrutet under dagen. </a:t>
            </a:r>
          </a:p>
          <a:p>
            <a:endParaRPr lang="sv-FI" dirty="0"/>
          </a:p>
          <a:p>
            <a:r>
              <a:rPr lang="sv-FI" dirty="0"/>
              <a:t>En väljare som anländer till vallokalen innan stängning men som ännu inte har hunnit avlägga sin röst (t.ex. på grund av kö) har rätt att rösta innan röstningen avslutas. Om det är kö utanför vallokalen vid stängning ska om möjligt väljarna släppas in till vallokalen och därefter kan dörrarna stängas.</a:t>
            </a:r>
          </a:p>
          <a:p>
            <a:endParaRPr lang="sv-FI" dirty="0"/>
          </a:p>
          <a:p>
            <a:r>
              <a:rPr lang="sv-FI" dirty="0"/>
              <a:t>Enligt vallagen får det inte i eller omedelbart utanför en vallokal hållas tal, publiceras eller delas ut tryckta eller skrivna upprop eller bedrivas någon annan aktivitet som utsätter väljarna för påverkan eller försök därtill, eller som inskränker deras valfrihet på något sätt. </a:t>
            </a:r>
          </a:p>
          <a:p>
            <a:pPr lvl="1"/>
            <a:r>
              <a:rPr lang="sv-FI" dirty="0"/>
              <a:t>Valnämnden har rätt att vidta åtgärder för att upprätthålla ordningen och trygga att valförrättningen fortgår ostörd, vid behov kan polis tillkallas. </a:t>
            </a:r>
          </a:p>
          <a:p>
            <a:pPr lvl="1"/>
            <a:r>
              <a:rPr lang="sv-FI" dirty="0"/>
              <a:t>Det är skäl att hålla uppsikt över valbåsen och med jämna mellanrum kontrollera att det inte görs åverkan på kandidatlistor eller annan utrustning.</a:t>
            </a:r>
          </a:p>
        </p:txBody>
      </p:sp>
    </p:spTree>
    <p:extLst>
      <p:ext uri="{BB962C8B-B14F-4D97-AF65-F5344CB8AC3E}">
        <p14:creationId xmlns:p14="http://schemas.microsoft.com/office/powerpoint/2010/main" val="2588104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4230142-5680-9075-CF87-EBCB1C1BCBC7}"/>
              </a:ext>
            </a:extLst>
          </p:cNvPr>
          <p:cNvSpPr>
            <a:spLocks noGrp="1"/>
          </p:cNvSpPr>
          <p:nvPr>
            <p:ph type="title"/>
          </p:nvPr>
        </p:nvSpPr>
        <p:spPr/>
        <p:txBody>
          <a:bodyPr/>
          <a:lstStyle/>
          <a:p>
            <a:r>
              <a:rPr lang="sv-FI" dirty="0"/>
              <a:t>Valförrättningen på valdagen</a:t>
            </a:r>
          </a:p>
        </p:txBody>
      </p:sp>
      <p:sp>
        <p:nvSpPr>
          <p:cNvPr id="3" name="Platshållare för innehåll 2">
            <a:extLst>
              <a:ext uri="{FF2B5EF4-FFF2-40B4-BE49-F238E27FC236}">
                <a16:creationId xmlns:a16="http://schemas.microsoft.com/office/drawing/2014/main" id="{B672F887-1625-716E-F7D4-B390EEDDCD3A}"/>
              </a:ext>
            </a:extLst>
          </p:cNvPr>
          <p:cNvSpPr>
            <a:spLocks noGrp="1"/>
          </p:cNvSpPr>
          <p:nvPr>
            <p:ph idx="1"/>
          </p:nvPr>
        </p:nvSpPr>
        <p:spPr/>
        <p:txBody>
          <a:bodyPr>
            <a:normAutofit lnSpcReduction="10000"/>
          </a:bodyPr>
          <a:lstStyle/>
          <a:p>
            <a:r>
              <a:rPr lang="sv-FI" dirty="0"/>
              <a:t>Anteckningen på valsedeln ska göras innanför en valskärm eller på något annat sätt som garanterar att valhemligheten bevaras. Väljaren har rätt att på begäran få nya valsedlar. Väljaren ska då riva sönder de först utgivna valsedlarna under valnämndens uppsikt. </a:t>
            </a:r>
          </a:p>
          <a:p>
            <a:endParaRPr lang="sv-FI" dirty="0"/>
          </a:p>
          <a:p>
            <a:r>
              <a:rPr lang="sv-FI" dirty="0"/>
              <a:t>En väljare ska avge sin röst personligen. På begäran ska dock ett valbiträde bistå vid röstningen. En väljare vars förmåga att göra en anteckning på valsedeln försvåras på grund av en funktionsnedsättning, sjukdom eller kroppsskada får vid röstningen anlita den person han eller hon själv önskar som biträde. </a:t>
            </a:r>
          </a:p>
          <a:p>
            <a:pPr lvl="1"/>
            <a:r>
              <a:rPr lang="sv-FI" dirty="0"/>
              <a:t>En uppställd kandidat eller en kandidats make eller maka, barn, syskon eller föräldrar får inte vara biträde. </a:t>
            </a:r>
          </a:p>
          <a:p>
            <a:pPr lvl="1"/>
            <a:r>
              <a:rPr lang="sv-FI" dirty="0"/>
              <a:t>Den som bistår en väljare är skyldig att samvetsgrant följa väljarens anvisningar och ska hemlighålla vad han eller hon har fått veta i samband med röstningen.</a:t>
            </a:r>
          </a:p>
        </p:txBody>
      </p:sp>
    </p:spTree>
    <p:extLst>
      <p:ext uri="{BB962C8B-B14F-4D97-AF65-F5344CB8AC3E}">
        <p14:creationId xmlns:p14="http://schemas.microsoft.com/office/powerpoint/2010/main" val="13975762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90E2C2C-77C9-6340-5B25-5BEEBF513438}"/>
              </a:ext>
            </a:extLst>
          </p:cNvPr>
          <p:cNvSpPr>
            <a:spLocks noGrp="1"/>
          </p:cNvSpPr>
          <p:nvPr>
            <p:ph type="title"/>
          </p:nvPr>
        </p:nvSpPr>
        <p:spPr/>
        <p:txBody>
          <a:bodyPr/>
          <a:lstStyle/>
          <a:p>
            <a:r>
              <a:rPr lang="sv-FI" dirty="0"/>
              <a:t>Valförrättningen på valdagen</a:t>
            </a:r>
          </a:p>
        </p:txBody>
      </p:sp>
      <p:sp>
        <p:nvSpPr>
          <p:cNvPr id="3" name="Platshållare för innehåll 2">
            <a:extLst>
              <a:ext uri="{FF2B5EF4-FFF2-40B4-BE49-F238E27FC236}">
                <a16:creationId xmlns:a16="http://schemas.microsoft.com/office/drawing/2014/main" id="{1A474B83-AA0A-714B-8650-FACC37BD594C}"/>
              </a:ext>
            </a:extLst>
          </p:cNvPr>
          <p:cNvSpPr>
            <a:spLocks noGrp="1"/>
          </p:cNvSpPr>
          <p:nvPr>
            <p:ph idx="1"/>
          </p:nvPr>
        </p:nvSpPr>
        <p:spPr/>
        <p:txBody>
          <a:bodyPr/>
          <a:lstStyle/>
          <a:p>
            <a:r>
              <a:rPr lang="sv-FI" dirty="0"/>
              <a:t>Det är möjligt att media eller även enskilda väljare begär att få fotografera röstningen i en vallokal. Valnämnden ska i varje enskilt fall bedöma om fotografering kan tillåtas. Fotograferingen får inte på något sätt äventyra valhemligheten eller ordningen i vallokalen.</a:t>
            </a:r>
          </a:p>
          <a:p>
            <a:endParaRPr lang="sv-FI" dirty="0"/>
          </a:p>
          <a:p>
            <a:r>
              <a:rPr lang="sv-FI" dirty="0"/>
              <a:t>Väljarna kan tillåtas ta med sig sina små barn till valbåset om detta inte orsakar några störningar. Detta gör att föräldrar i barnfamiljer har möjlighet att rösta och kan stödja demokratifostran för barn.</a:t>
            </a:r>
          </a:p>
          <a:p>
            <a:endParaRPr lang="sv-FI" dirty="0"/>
          </a:p>
          <a:p>
            <a:r>
              <a:rPr lang="sv-FI" dirty="0"/>
              <a:t>Djur ska vänta utanför vallokalen. Detta gäller dock inte ledarhundar eller assistenthundar. </a:t>
            </a:r>
          </a:p>
        </p:txBody>
      </p:sp>
    </p:spTree>
    <p:extLst>
      <p:ext uri="{BB962C8B-B14F-4D97-AF65-F5344CB8AC3E}">
        <p14:creationId xmlns:p14="http://schemas.microsoft.com/office/powerpoint/2010/main" val="5889570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3DF817-3424-735B-4D9C-BC971330C956}"/>
              </a:ext>
            </a:extLst>
          </p:cNvPr>
          <p:cNvSpPr>
            <a:spLocks noGrp="1"/>
          </p:cNvSpPr>
          <p:nvPr>
            <p:ph type="title"/>
          </p:nvPr>
        </p:nvSpPr>
        <p:spPr/>
        <p:txBody>
          <a:bodyPr/>
          <a:lstStyle/>
          <a:p>
            <a:r>
              <a:rPr lang="sv-FI" dirty="0"/>
              <a:t>Röstningen inleds</a:t>
            </a:r>
          </a:p>
        </p:txBody>
      </p:sp>
      <p:sp>
        <p:nvSpPr>
          <p:cNvPr id="3" name="Platshållare för innehåll 2">
            <a:extLst>
              <a:ext uri="{FF2B5EF4-FFF2-40B4-BE49-F238E27FC236}">
                <a16:creationId xmlns:a16="http://schemas.microsoft.com/office/drawing/2014/main" id="{0E1D668B-BC28-5B04-38EF-D1679D29A523}"/>
              </a:ext>
            </a:extLst>
          </p:cNvPr>
          <p:cNvSpPr>
            <a:spLocks noGrp="1"/>
          </p:cNvSpPr>
          <p:nvPr>
            <p:ph idx="1"/>
          </p:nvPr>
        </p:nvSpPr>
        <p:spPr>
          <a:xfrm>
            <a:off x="721124" y="1151999"/>
            <a:ext cx="10404000" cy="4889037"/>
          </a:xfrm>
        </p:spPr>
        <p:txBody>
          <a:bodyPr>
            <a:normAutofit lnSpcReduction="10000"/>
          </a:bodyPr>
          <a:lstStyle/>
          <a:p>
            <a:r>
              <a:rPr lang="sv-FI" dirty="0"/>
              <a:t>Steg 1: Förbered protokollen</a:t>
            </a:r>
          </a:p>
          <a:p>
            <a:pPr lvl="1"/>
            <a:r>
              <a:rPr lang="sv-FI" dirty="0"/>
              <a:t>Ett protokoll för lagtingsvalet</a:t>
            </a:r>
          </a:p>
          <a:p>
            <a:pPr lvl="1"/>
            <a:r>
              <a:rPr lang="sv-FI" dirty="0"/>
              <a:t>Ett protokoll för kommunalvalet </a:t>
            </a:r>
          </a:p>
          <a:p>
            <a:pPr lvl="1"/>
            <a:r>
              <a:rPr lang="sv-FI" dirty="0"/>
              <a:t>Protokoll + bilagor tillhandahålls av LR </a:t>
            </a:r>
          </a:p>
          <a:p>
            <a:pPr lvl="1"/>
            <a:r>
              <a:rPr lang="sv-FI" dirty="0"/>
              <a:t>Om ni spiller kaffe på hela protokollet kl. 12.03 går det även att skriva ut nya protokoll på val.ax </a:t>
            </a:r>
            <a:r>
              <a:rPr lang="sv-FI" dirty="0">
                <a:sym typeface="Wingdings" panose="05000000000000000000" pitchFamily="2" charset="2"/>
              </a:rPr>
              <a:t> </a:t>
            </a:r>
            <a:endParaRPr lang="sv-FI" dirty="0"/>
          </a:p>
          <a:p>
            <a:pPr lvl="1"/>
            <a:endParaRPr lang="sv-FI" dirty="0"/>
          </a:p>
          <a:p>
            <a:r>
              <a:rPr lang="sv-FI" dirty="0"/>
              <a:t>Steg 2: Utse ett valbiträde</a:t>
            </a:r>
          </a:p>
          <a:p>
            <a:pPr lvl="1"/>
            <a:r>
              <a:rPr lang="sv-FI" dirty="0"/>
              <a:t>Kan vara en medlem av valnämnden men kan även vara en annan person, om det är en medlem av nämnden fungerar den inte samtidigt som medlem av nämnden (tänk på beslutsförhet)</a:t>
            </a:r>
          </a:p>
          <a:p>
            <a:pPr lvl="1"/>
            <a:endParaRPr lang="sv-FI" dirty="0"/>
          </a:p>
          <a:p>
            <a:r>
              <a:rPr lang="sv-FI" dirty="0"/>
              <a:t>Steg 3: Visa att valurnan är tom och försegla den</a:t>
            </a:r>
          </a:p>
          <a:p>
            <a:pPr lvl="1"/>
            <a:r>
              <a:rPr lang="sv-FI" dirty="0"/>
              <a:t>Valnämndens ordförande eller vice ordförande visar de väljare som är närvarande att valurnan är tom. Därefter förseglas valurnan. </a:t>
            </a:r>
          </a:p>
        </p:txBody>
      </p:sp>
    </p:spTree>
    <p:extLst>
      <p:ext uri="{BB962C8B-B14F-4D97-AF65-F5344CB8AC3E}">
        <p14:creationId xmlns:p14="http://schemas.microsoft.com/office/powerpoint/2010/main" val="2496709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CDA809-31EA-E93E-D725-B96564410FE2}"/>
              </a:ext>
            </a:extLst>
          </p:cNvPr>
          <p:cNvSpPr>
            <a:spLocks noGrp="1"/>
          </p:cNvSpPr>
          <p:nvPr>
            <p:ph type="title"/>
          </p:nvPr>
        </p:nvSpPr>
        <p:spPr/>
        <p:txBody>
          <a:bodyPr/>
          <a:lstStyle/>
          <a:p>
            <a:r>
              <a:rPr lang="sv-FI" dirty="0"/>
              <a:t>Röstningen genomförs</a:t>
            </a:r>
          </a:p>
        </p:txBody>
      </p:sp>
      <p:sp>
        <p:nvSpPr>
          <p:cNvPr id="3" name="Platshållare för innehåll 2">
            <a:extLst>
              <a:ext uri="{FF2B5EF4-FFF2-40B4-BE49-F238E27FC236}">
                <a16:creationId xmlns:a16="http://schemas.microsoft.com/office/drawing/2014/main" id="{59D11174-0B70-305D-ECA2-7B9F98AB4C21}"/>
              </a:ext>
            </a:extLst>
          </p:cNvPr>
          <p:cNvSpPr>
            <a:spLocks noGrp="1"/>
          </p:cNvSpPr>
          <p:nvPr>
            <p:ph idx="1"/>
          </p:nvPr>
        </p:nvSpPr>
        <p:spPr/>
        <p:txBody>
          <a:bodyPr/>
          <a:lstStyle/>
          <a:p>
            <a:r>
              <a:rPr lang="sv-FI" dirty="0"/>
              <a:t>Finns detaljerat beskrivet i valanvisning 3, kap. 5.3.3: Obligatoriskt att gå igenom dessa steg som valfunktionär! </a:t>
            </a:r>
            <a:r>
              <a:rPr lang="sv-FI" dirty="0">
                <a:sym typeface="Wingdings" panose="05000000000000000000" pitchFamily="2" charset="2"/>
              </a:rPr>
              <a:t> </a:t>
            </a:r>
            <a:endParaRPr lang="sv-FI" dirty="0"/>
          </a:p>
          <a:p>
            <a:endParaRPr lang="sv-FI" dirty="0"/>
          </a:p>
          <a:p>
            <a:r>
              <a:rPr lang="sv-FI" dirty="0"/>
              <a:t>Kort sammanfattning av stegen vid röstning: </a:t>
            </a:r>
          </a:p>
          <a:p>
            <a:pPr marL="457200" indent="-457200">
              <a:buFont typeface="+mj-lt"/>
              <a:buAutoNum type="arabicPeriod"/>
            </a:pPr>
            <a:r>
              <a:rPr lang="sv-FI" dirty="0"/>
              <a:t>Väljaren identifierar sig </a:t>
            </a:r>
          </a:p>
          <a:p>
            <a:pPr marL="457200" indent="-457200">
              <a:buFont typeface="+mj-lt"/>
              <a:buAutoNum type="arabicPeriod"/>
            </a:pPr>
            <a:r>
              <a:rPr lang="sv-FI" dirty="0"/>
              <a:t>Kontroll av rösträtten och erhållande av valsedlar</a:t>
            </a:r>
          </a:p>
          <a:p>
            <a:pPr marL="457200" indent="-457200">
              <a:buFont typeface="+mj-lt"/>
              <a:buAutoNum type="arabicPeriod"/>
            </a:pPr>
            <a:r>
              <a:rPr lang="sv-FI" dirty="0"/>
              <a:t>Anteckning om röstningen i vallängden</a:t>
            </a:r>
          </a:p>
          <a:p>
            <a:pPr marL="457200" indent="-457200">
              <a:buFont typeface="+mj-lt"/>
              <a:buAutoNum type="arabicPeriod"/>
            </a:pPr>
            <a:r>
              <a:rPr lang="sv-FI" dirty="0"/>
              <a:t>Väljaren gör röstningsanteckningen på valsedeln </a:t>
            </a:r>
          </a:p>
          <a:p>
            <a:pPr marL="457200" indent="-457200">
              <a:buFont typeface="+mj-lt"/>
              <a:buAutoNum type="arabicPeriod"/>
            </a:pPr>
            <a:r>
              <a:rPr lang="sv-FI" dirty="0"/>
              <a:t>Valsedlarna stämplas</a:t>
            </a:r>
          </a:p>
          <a:p>
            <a:endParaRPr lang="sv-FI" dirty="0"/>
          </a:p>
        </p:txBody>
      </p:sp>
    </p:spTree>
    <p:extLst>
      <p:ext uri="{BB962C8B-B14F-4D97-AF65-F5344CB8AC3E}">
        <p14:creationId xmlns:p14="http://schemas.microsoft.com/office/powerpoint/2010/main" val="1615515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AF99F8-BA5C-8C1E-9C6C-D971CC5721F5}"/>
              </a:ext>
            </a:extLst>
          </p:cNvPr>
          <p:cNvSpPr>
            <a:spLocks noGrp="1"/>
          </p:cNvSpPr>
          <p:nvPr>
            <p:ph type="title"/>
          </p:nvPr>
        </p:nvSpPr>
        <p:spPr/>
        <p:txBody>
          <a:bodyPr/>
          <a:lstStyle/>
          <a:p>
            <a:r>
              <a:rPr lang="sv-FI" dirty="0"/>
              <a:t>Röstningen avslutas</a:t>
            </a:r>
          </a:p>
        </p:txBody>
      </p:sp>
      <p:sp>
        <p:nvSpPr>
          <p:cNvPr id="3" name="Platshållare för innehåll 2">
            <a:extLst>
              <a:ext uri="{FF2B5EF4-FFF2-40B4-BE49-F238E27FC236}">
                <a16:creationId xmlns:a16="http://schemas.microsoft.com/office/drawing/2014/main" id="{721A22E2-EA20-1A2B-D5F6-B72E695604A5}"/>
              </a:ext>
            </a:extLst>
          </p:cNvPr>
          <p:cNvSpPr>
            <a:spLocks noGrp="1"/>
          </p:cNvSpPr>
          <p:nvPr>
            <p:ph idx="1"/>
          </p:nvPr>
        </p:nvSpPr>
        <p:spPr/>
        <p:txBody>
          <a:bodyPr/>
          <a:lstStyle/>
          <a:p>
            <a:r>
              <a:rPr lang="sv-FI" dirty="0"/>
              <a:t>Röstningen på valdagen ska fortgå utan avbrott till klockan 20.00. Alla de väljare som anlänt innan klockan 20 har rätt att rösta. Precis klockan 20 ska det rum eller den plats där väljarna inväntar sin tur stängas. </a:t>
            </a:r>
          </a:p>
          <a:p>
            <a:endParaRPr lang="sv-FI" dirty="0"/>
          </a:p>
          <a:p>
            <a:r>
              <a:rPr lang="sv-FI" dirty="0"/>
              <a:t>När alla de röstberättigade som anlänt på valdagen innan klockan 20 har röstat förklarar valnämndens ordförande eller vice ordförande att röstningen på valdagen har avslutats. Klockslaget då detta sker ska antecknas i valprotokollet. </a:t>
            </a:r>
          </a:p>
        </p:txBody>
      </p:sp>
    </p:spTree>
    <p:extLst>
      <p:ext uri="{BB962C8B-B14F-4D97-AF65-F5344CB8AC3E}">
        <p14:creationId xmlns:p14="http://schemas.microsoft.com/office/powerpoint/2010/main" val="20296633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C3E4DAE-FBE9-285E-220A-502FCDC8E7E7}"/>
              </a:ext>
            </a:extLst>
          </p:cNvPr>
          <p:cNvSpPr>
            <a:spLocks noGrp="1"/>
          </p:cNvSpPr>
          <p:nvPr>
            <p:ph type="title"/>
          </p:nvPr>
        </p:nvSpPr>
        <p:spPr/>
        <p:txBody>
          <a:bodyPr/>
          <a:lstStyle/>
          <a:p>
            <a:r>
              <a:rPr lang="sv-FI" dirty="0"/>
              <a:t>Preliminär rösträkning</a:t>
            </a:r>
          </a:p>
        </p:txBody>
      </p:sp>
      <p:sp>
        <p:nvSpPr>
          <p:cNvPr id="3" name="Platshållare för innehåll 2">
            <a:extLst>
              <a:ext uri="{FF2B5EF4-FFF2-40B4-BE49-F238E27FC236}">
                <a16:creationId xmlns:a16="http://schemas.microsoft.com/office/drawing/2014/main" id="{039A8678-67D1-0FA3-B7FB-8BA5BC363D17}"/>
              </a:ext>
            </a:extLst>
          </p:cNvPr>
          <p:cNvSpPr>
            <a:spLocks noGrp="1"/>
          </p:cNvSpPr>
          <p:nvPr>
            <p:ph idx="1"/>
          </p:nvPr>
        </p:nvSpPr>
        <p:spPr/>
        <p:txBody>
          <a:bodyPr/>
          <a:lstStyle/>
          <a:p>
            <a:r>
              <a:rPr lang="sv-FI" dirty="0"/>
              <a:t>Valnämnden ska slutföra sorteringen och räkningen av valsedlarna (preliminär rösträkning) utan avbrott. Sorteringen och räkningen får inte avbrytas på grund av sen tidpunkt eller av någon annan orsak. Den preliminära rösträkningen ska utföras i närvaro av en beslutsför valnämnd. </a:t>
            </a:r>
          </a:p>
          <a:p>
            <a:endParaRPr lang="sv-FI" dirty="0"/>
          </a:p>
          <a:p>
            <a:r>
              <a:rPr lang="sv-FI" dirty="0"/>
              <a:t>Valnämnden har rätt att vid behov anlita extra personal för att bistå vid den preliminära rösträkningen. Om andra personer anlitas ska man komma överens om detta med centralvalnämnden i god tid före valdagen. </a:t>
            </a:r>
          </a:p>
          <a:p>
            <a:endParaRPr lang="sv-FI" dirty="0"/>
          </a:p>
          <a:p>
            <a:endParaRPr lang="sv-FI" dirty="0"/>
          </a:p>
        </p:txBody>
      </p:sp>
    </p:spTree>
    <p:extLst>
      <p:ext uri="{BB962C8B-B14F-4D97-AF65-F5344CB8AC3E}">
        <p14:creationId xmlns:p14="http://schemas.microsoft.com/office/powerpoint/2010/main" val="36378160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AC1E361-7E29-D732-0570-F3D47653C8B4}"/>
              </a:ext>
            </a:extLst>
          </p:cNvPr>
          <p:cNvSpPr>
            <a:spLocks noGrp="1"/>
          </p:cNvSpPr>
          <p:nvPr>
            <p:ph type="title"/>
          </p:nvPr>
        </p:nvSpPr>
        <p:spPr/>
        <p:txBody>
          <a:bodyPr/>
          <a:lstStyle/>
          <a:p>
            <a:r>
              <a:rPr lang="sv-FI" dirty="0"/>
              <a:t>Preliminär rösträkning</a:t>
            </a:r>
          </a:p>
        </p:txBody>
      </p:sp>
      <p:sp>
        <p:nvSpPr>
          <p:cNvPr id="3" name="Platshållare för innehåll 2">
            <a:extLst>
              <a:ext uri="{FF2B5EF4-FFF2-40B4-BE49-F238E27FC236}">
                <a16:creationId xmlns:a16="http://schemas.microsoft.com/office/drawing/2014/main" id="{3687EFAE-3594-E435-B4DA-D0368C63A5DF}"/>
              </a:ext>
            </a:extLst>
          </p:cNvPr>
          <p:cNvSpPr>
            <a:spLocks noGrp="1"/>
          </p:cNvSpPr>
          <p:nvPr>
            <p:ph idx="1"/>
          </p:nvPr>
        </p:nvSpPr>
        <p:spPr>
          <a:xfrm>
            <a:off x="721124" y="1152000"/>
            <a:ext cx="10404000" cy="4724144"/>
          </a:xfrm>
        </p:spPr>
        <p:txBody>
          <a:bodyPr>
            <a:normAutofit lnSpcReduction="10000"/>
          </a:bodyPr>
          <a:lstStyle/>
          <a:p>
            <a:r>
              <a:rPr lang="sv-FI" dirty="0"/>
              <a:t>När valnämnden utför den preliminära rösträkningen får följande personer vara närvarande:</a:t>
            </a:r>
          </a:p>
          <a:p>
            <a:pPr lvl="1"/>
            <a:r>
              <a:rPr lang="sv-FI" dirty="0"/>
              <a:t>valombud eller av dem befullmäktigade personer,</a:t>
            </a:r>
          </a:p>
          <a:p>
            <a:pPr lvl="1"/>
            <a:r>
              <a:rPr lang="sv-FI" dirty="0"/>
              <a:t>en valobservatör som utsetts av landskapsregeringen, av en behörig nordisk myndighet eller av ett behörigt internationellt organ. </a:t>
            </a:r>
          </a:p>
          <a:p>
            <a:endParaRPr lang="sv-FI" dirty="0"/>
          </a:p>
          <a:p>
            <a:r>
              <a:rPr lang="sv-FI" dirty="0"/>
              <a:t>De närvarande personernas namn ska antecknas i valprotokollet. Om en närvarande person är på plats med en fullmakt ska fullmakten bifogas till valprotokollet. </a:t>
            </a:r>
          </a:p>
          <a:p>
            <a:endParaRPr lang="sv-FI" dirty="0"/>
          </a:p>
          <a:p>
            <a:r>
              <a:rPr lang="sv-FI" dirty="0"/>
              <a:t>När valnämnden hanterar valsedlarna får den inte göra några anteckningar på valsedlarna i något skede av granskningen. Valnämnden får inte heller stämpla ostämplade valsedlar. Behandlingen av valsedlarna ska ordnas så att ingen har möjlighet till oegentligheter. </a:t>
            </a:r>
          </a:p>
          <a:p>
            <a:endParaRPr lang="sv-FI" dirty="0"/>
          </a:p>
        </p:txBody>
      </p:sp>
    </p:spTree>
    <p:extLst>
      <p:ext uri="{BB962C8B-B14F-4D97-AF65-F5344CB8AC3E}">
        <p14:creationId xmlns:p14="http://schemas.microsoft.com/office/powerpoint/2010/main" val="5889218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5CFB1B-CF95-DDEF-1CF1-09DFE5D323BE}"/>
              </a:ext>
            </a:extLst>
          </p:cNvPr>
          <p:cNvSpPr>
            <a:spLocks noGrp="1"/>
          </p:cNvSpPr>
          <p:nvPr>
            <p:ph type="title"/>
          </p:nvPr>
        </p:nvSpPr>
        <p:spPr/>
        <p:txBody>
          <a:bodyPr>
            <a:normAutofit fontScale="90000"/>
          </a:bodyPr>
          <a:lstStyle/>
          <a:p>
            <a:r>
              <a:rPr lang="sv-FI" dirty="0"/>
              <a:t>Valnämndens åtgärder för att räkna rösterna</a:t>
            </a:r>
          </a:p>
        </p:txBody>
      </p:sp>
      <p:sp>
        <p:nvSpPr>
          <p:cNvPr id="3" name="Platshållare för innehåll 2">
            <a:extLst>
              <a:ext uri="{FF2B5EF4-FFF2-40B4-BE49-F238E27FC236}">
                <a16:creationId xmlns:a16="http://schemas.microsoft.com/office/drawing/2014/main" id="{F40A8BC2-096D-0D57-1DC8-9B9898B65BB9}"/>
              </a:ext>
            </a:extLst>
          </p:cNvPr>
          <p:cNvSpPr>
            <a:spLocks noGrp="1"/>
          </p:cNvSpPr>
          <p:nvPr>
            <p:ph idx="1"/>
          </p:nvPr>
        </p:nvSpPr>
        <p:spPr/>
        <p:txBody>
          <a:bodyPr/>
          <a:lstStyle/>
          <a:p>
            <a:pPr marL="0" indent="0">
              <a:buNone/>
            </a:pPr>
            <a:r>
              <a:rPr lang="sv-FI" dirty="0"/>
              <a:t>1) Rapportera in preliminär uppgift om antalet väljare i lagtingsvalet senast </a:t>
            </a:r>
            <a:r>
              <a:rPr lang="sv-FI" b="1" dirty="0"/>
              <a:t>kl. 20.15</a:t>
            </a:r>
          </a:p>
          <a:p>
            <a:pPr lvl="1"/>
            <a:r>
              <a:rPr lang="sv-FI" dirty="0"/>
              <a:t>Syftet med detta är att redan tidigt under valkvällen få ett preliminärt valdeltagande. </a:t>
            </a:r>
          </a:p>
          <a:p>
            <a:pPr lvl="1"/>
            <a:r>
              <a:rPr lang="sv-FI" dirty="0"/>
              <a:t>Valnämnden ska rapportera antalet väljare direkt i valrapporteringssystemet eller till den kommunala centralvalnämnden (centralvalnämnden meddelar på förhand nämnden hur detta ska göras). </a:t>
            </a:r>
          </a:p>
          <a:p>
            <a:pPr lvl="1"/>
            <a:endParaRPr lang="sv-FI" dirty="0"/>
          </a:p>
          <a:p>
            <a:pPr lvl="1"/>
            <a:r>
              <a:rPr lang="sv-FI" dirty="0"/>
              <a:t>Valnämnden ska följa hur antalet väljare utvecklas i lagtingsvalet redan innan valförrättningen avslutas på så vis att ett preliminärt antal väljare kan konstateras så snabbt som möjligt efter att vallokalen stängt. Valnämnden kan t.ex. föra särskild bok över dem som röstat eller följa användningen av valsedlar (buntar med 100 st. i varje). </a:t>
            </a:r>
          </a:p>
          <a:p>
            <a:pPr lvl="1"/>
            <a:endParaRPr lang="sv-FI" b="1" dirty="0"/>
          </a:p>
        </p:txBody>
      </p:sp>
    </p:spTree>
    <p:extLst>
      <p:ext uri="{BB962C8B-B14F-4D97-AF65-F5344CB8AC3E}">
        <p14:creationId xmlns:p14="http://schemas.microsoft.com/office/powerpoint/2010/main" val="2593382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0A11C85-F953-6FB8-0678-CE9C6160F59D}"/>
              </a:ext>
            </a:extLst>
          </p:cNvPr>
          <p:cNvSpPr>
            <a:spLocks noGrp="1"/>
          </p:cNvSpPr>
          <p:nvPr>
            <p:ph type="title"/>
          </p:nvPr>
        </p:nvSpPr>
        <p:spPr/>
        <p:txBody>
          <a:bodyPr/>
          <a:lstStyle/>
          <a:p>
            <a:r>
              <a:rPr lang="sv-FI" dirty="0"/>
              <a:t>Lagtings- och kommunalval 2023</a:t>
            </a:r>
          </a:p>
        </p:txBody>
      </p:sp>
      <p:sp>
        <p:nvSpPr>
          <p:cNvPr id="3" name="Platshållare för innehåll 2">
            <a:extLst>
              <a:ext uri="{FF2B5EF4-FFF2-40B4-BE49-F238E27FC236}">
                <a16:creationId xmlns:a16="http://schemas.microsoft.com/office/drawing/2014/main" id="{C3A4A19A-184E-C24A-74BC-43EBD0B05A5C}"/>
              </a:ext>
            </a:extLst>
          </p:cNvPr>
          <p:cNvSpPr>
            <a:spLocks noGrp="1"/>
          </p:cNvSpPr>
          <p:nvPr>
            <p:ph idx="1"/>
          </p:nvPr>
        </p:nvSpPr>
        <p:spPr/>
        <p:txBody>
          <a:bodyPr>
            <a:normAutofit lnSpcReduction="10000"/>
          </a:bodyPr>
          <a:lstStyle/>
          <a:p>
            <a:r>
              <a:rPr lang="sv-FI" dirty="0"/>
              <a:t>Nästa ordinarie val ordnas söndagen den 15 oktober 2023</a:t>
            </a:r>
          </a:p>
          <a:p>
            <a:endParaRPr lang="sv-FI" dirty="0"/>
          </a:p>
          <a:p>
            <a:r>
              <a:rPr lang="sv-FI" dirty="0"/>
              <a:t>Förtidsröstning ordnas på Åland mellan den 30 september och 10 oktober</a:t>
            </a:r>
          </a:p>
          <a:p>
            <a:endParaRPr lang="sv-FI" dirty="0"/>
          </a:p>
          <a:p>
            <a:r>
              <a:rPr lang="sv-FI" b="1" dirty="0"/>
              <a:t>Nyhet! </a:t>
            </a:r>
            <a:r>
              <a:rPr lang="sv-FI" dirty="0"/>
              <a:t>Förtidsröstning ordnas utanför Åland mellan den 30 september och 5 oktober </a:t>
            </a:r>
          </a:p>
          <a:p>
            <a:endParaRPr lang="sv-FI" dirty="0"/>
          </a:p>
          <a:p>
            <a:r>
              <a:rPr lang="sv-FI" dirty="0"/>
              <a:t>Det är även möjligt att förtidsrösta genom brev och vid en inrättning (t.ex. sjukhuset, vårdboenden etc.)</a:t>
            </a:r>
          </a:p>
          <a:p>
            <a:endParaRPr lang="sv-FI" dirty="0"/>
          </a:p>
          <a:p>
            <a:r>
              <a:rPr lang="sv-FI" dirty="0"/>
              <a:t>30 lagtingsledamöter och 208 fullmäktigeledamöter</a:t>
            </a:r>
          </a:p>
          <a:p>
            <a:endParaRPr lang="sv-FI" dirty="0"/>
          </a:p>
        </p:txBody>
      </p:sp>
    </p:spTree>
    <p:extLst>
      <p:ext uri="{BB962C8B-B14F-4D97-AF65-F5344CB8AC3E}">
        <p14:creationId xmlns:p14="http://schemas.microsoft.com/office/powerpoint/2010/main" val="8113762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1FF9D51-5659-494F-EA43-2009F2E7846F}"/>
              </a:ext>
            </a:extLst>
          </p:cNvPr>
          <p:cNvSpPr>
            <a:spLocks noGrp="1"/>
          </p:cNvSpPr>
          <p:nvPr>
            <p:ph type="title"/>
          </p:nvPr>
        </p:nvSpPr>
        <p:spPr/>
        <p:txBody>
          <a:bodyPr>
            <a:normAutofit fontScale="90000"/>
          </a:bodyPr>
          <a:lstStyle/>
          <a:p>
            <a:r>
              <a:rPr lang="sv-FI" dirty="0"/>
              <a:t>Valnämndens åtgärder för att räkna rösterna</a:t>
            </a:r>
          </a:p>
        </p:txBody>
      </p:sp>
      <p:sp>
        <p:nvSpPr>
          <p:cNvPr id="3" name="Platshållare för innehåll 2">
            <a:extLst>
              <a:ext uri="{FF2B5EF4-FFF2-40B4-BE49-F238E27FC236}">
                <a16:creationId xmlns:a16="http://schemas.microsoft.com/office/drawing/2014/main" id="{3978BE43-116F-8DAA-784B-C19DEE35119A}"/>
              </a:ext>
            </a:extLst>
          </p:cNvPr>
          <p:cNvSpPr>
            <a:spLocks noGrp="1"/>
          </p:cNvSpPr>
          <p:nvPr>
            <p:ph idx="1"/>
          </p:nvPr>
        </p:nvSpPr>
        <p:spPr/>
        <p:txBody>
          <a:bodyPr>
            <a:normAutofit/>
          </a:bodyPr>
          <a:lstStyle/>
          <a:p>
            <a:pPr marL="0" indent="0">
              <a:buNone/>
            </a:pPr>
            <a:r>
              <a:rPr lang="sv-FI" dirty="0"/>
              <a:t>2) Valurnan öppnas och valsedlarna för lagtingsvalet och kommunalvalet separeras. </a:t>
            </a:r>
          </a:p>
          <a:p>
            <a:pPr marL="0" indent="0">
              <a:buNone/>
            </a:pPr>
            <a:endParaRPr lang="sv-FI" dirty="0"/>
          </a:p>
          <a:p>
            <a:pPr marL="0" indent="0">
              <a:buNone/>
            </a:pPr>
            <a:r>
              <a:rPr lang="sv-FI" dirty="0"/>
              <a:t>3) Räkna rösterna i lagtingsvalet</a:t>
            </a:r>
          </a:p>
          <a:p>
            <a:pPr lvl="1"/>
            <a:r>
              <a:rPr lang="sv-FI" dirty="0"/>
              <a:t>Räkna totala antalet röster i lagtingsvalet</a:t>
            </a:r>
          </a:p>
          <a:p>
            <a:pPr lvl="1"/>
            <a:r>
              <a:rPr lang="sv-FI" dirty="0"/>
              <a:t>Sortera rösterna enligt följande: en grupp per kandidatnummer, en grupp för blanka röster och en grupp för ogiltiga röster. </a:t>
            </a:r>
          </a:p>
          <a:p>
            <a:pPr lvl="1"/>
            <a:r>
              <a:rPr lang="sv-FI" dirty="0"/>
              <a:t>Kontrollera om valsedeln är ogiltig, beskrivs i valanvisningarna. </a:t>
            </a:r>
          </a:p>
          <a:p>
            <a:pPr lvl="1"/>
            <a:r>
              <a:rPr lang="sv-FI" dirty="0"/>
              <a:t>Notera antalet röster per kandidat, blanka och ogiltiga i bilagan till valprotokollet. </a:t>
            </a:r>
          </a:p>
          <a:p>
            <a:pPr lvl="1"/>
            <a:r>
              <a:rPr lang="sv-FI" dirty="0"/>
              <a:t>Rapportera det preliminära resultatet i lagtingsvalet till den kommunala centralvalnämnden eller direkt i valrapporteringssystemet (beroende på vilka instruktioner som getts av den kommunala centralvalnämnden). </a:t>
            </a:r>
          </a:p>
          <a:p>
            <a:pPr marL="0" indent="0">
              <a:buNone/>
            </a:pPr>
            <a:endParaRPr lang="sv-FI" dirty="0"/>
          </a:p>
        </p:txBody>
      </p:sp>
    </p:spTree>
    <p:extLst>
      <p:ext uri="{BB962C8B-B14F-4D97-AF65-F5344CB8AC3E}">
        <p14:creationId xmlns:p14="http://schemas.microsoft.com/office/powerpoint/2010/main" val="15742404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E159C6D-2724-62A6-7A6C-05ACB2EB46CB}"/>
              </a:ext>
            </a:extLst>
          </p:cNvPr>
          <p:cNvSpPr>
            <a:spLocks noGrp="1"/>
          </p:cNvSpPr>
          <p:nvPr>
            <p:ph type="title"/>
          </p:nvPr>
        </p:nvSpPr>
        <p:spPr/>
        <p:txBody>
          <a:bodyPr>
            <a:normAutofit fontScale="90000"/>
          </a:bodyPr>
          <a:lstStyle/>
          <a:p>
            <a:r>
              <a:rPr lang="sv-FI" dirty="0"/>
              <a:t>Valnämndens åtgärder för att räkna rösterna</a:t>
            </a:r>
          </a:p>
        </p:txBody>
      </p:sp>
      <p:sp>
        <p:nvSpPr>
          <p:cNvPr id="3" name="Platshållare för innehåll 2">
            <a:extLst>
              <a:ext uri="{FF2B5EF4-FFF2-40B4-BE49-F238E27FC236}">
                <a16:creationId xmlns:a16="http://schemas.microsoft.com/office/drawing/2014/main" id="{D37C96DF-5093-0AE2-509E-C3B71CCCB0C4}"/>
              </a:ext>
            </a:extLst>
          </p:cNvPr>
          <p:cNvSpPr>
            <a:spLocks noGrp="1"/>
          </p:cNvSpPr>
          <p:nvPr>
            <p:ph idx="1"/>
          </p:nvPr>
        </p:nvSpPr>
        <p:spPr/>
        <p:txBody>
          <a:bodyPr/>
          <a:lstStyle/>
          <a:p>
            <a:pPr marL="0" indent="0">
              <a:buNone/>
            </a:pPr>
            <a:r>
              <a:rPr lang="sv-FI" dirty="0"/>
              <a:t>4) Räkna rösterna i kommunalvalet</a:t>
            </a:r>
          </a:p>
          <a:p>
            <a:pPr lvl="1"/>
            <a:r>
              <a:rPr lang="sv-FI" dirty="0"/>
              <a:t>Räkna totala antalet röster i kommunalvalet</a:t>
            </a:r>
          </a:p>
          <a:p>
            <a:pPr lvl="1"/>
            <a:r>
              <a:rPr lang="sv-FI" dirty="0"/>
              <a:t>Sortera rösterna enligt följande: en grupp per kandidatnummer, en grupp för blanka röster och en grupp för ogiltiga röster. </a:t>
            </a:r>
          </a:p>
          <a:p>
            <a:pPr lvl="1"/>
            <a:r>
              <a:rPr lang="sv-FI" dirty="0"/>
              <a:t>Kontrollera om valsedeln är ogiltig, beskrivs i valanvisningarna. </a:t>
            </a:r>
          </a:p>
          <a:p>
            <a:pPr lvl="1"/>
            <a:r>
              <a:rPr lang="sv-FI" dirty="0"/>
              <a:t>Notera antalet röster per kandidat, blanka och ogiltiga i bilagan till valprotokollet. </a:t>
            </a:r>
          </a:p>
          <a:p>
            <a:pPr lvl="1"/>
            <a:r>
              <a:rPr lang="sv-FI" dirty="0"/>
              <a:t>Rapportera det preliminära resultatet i lagtingsvalet till den kommunala centralvalnämnden eller direkt i valrapporteringssystemet (beroende på vilka instruktioner som getts av den kommunala centralvalnämnden). </a:t>
            </a:r>
          </a:p>
          <a:p>
            <a:pPr lvl="1"/>
            <a:endParaRPr lang="sv-FI" dirty="0"/>
          </a:p>
          <a:p>
            <a:r>
              <a:rPr lang="sv-FI" i="1" dirty="0"/>
              <a:t>När det preliminära resultatet i respektive val har rapporterats in kan följande åtgärder vidtas i en lugnare takt. </a:t>
            </a:r>
          </a:p>
          <a:p>
            <a:pPr marL="0" indent="0">
              <a:buNone/>
            </a:pPr>
            <a:endParaRPr lang="sv-FI" dirty="0"/>
          </a:p>
        </p:txBody>
      </p:sp>
    </p:spTree>
    <p:extLst>
      <p:ext uri="{BB962C8B-B14F-4D97-AF65-F5344CB8AC3E}">
        <p14:creationId xmlns:p14="http://schemas.microsoft.com/office/powerpoint/2010/main" val="1556242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D4ED47-E709-4AC5-D14C-716E5C2E8439}"/>
              </a:ext>
            </a:extLst>
          </p:cNvPr>
          <p:cNvSpPr>
            <a:spLocks noGrp="1"/>
          </p:cNvSpPr>
          <p:nvPr>
            <p:ph type="title"/>
          </p:nvPr>
        </p:nvSpPr>
        <p:spPr/>
        <p:txBody>
          <a:bodyPr>
            <a:normAutofit fontScale="90000"/>
          </a:bodyPr>
          <a:lstStyle/>
          <a:p>
            <a:r>
              <a:rPr lang="sv-FI" dirty="0"/>
              <a:t>Valnämndens åtgärder för att räkna rösterna</a:t>
            </a:r>
          </a:p>
        </p:txBody>
      </p:sp>
      <p:sp>
        <p:nvSpPr>
          <p:cNvPr id="3" name="Platshållare för innehåll 2">
            <a:extLst>
              <a:ext uri="{FF2B5EF4-FFF2-40B4-BE49-F238E27FC236}">
                <a16:creationId xmlns:a16="http://schemas.microsoft.com/office/drawing/2014/main" id="{2FB9AEE2-65E3-AF46-2AE6-895DB70F1C2B}"/>
              </a:ext>
            </a:extLst>
          </p:cNvPr>
          <p:cNvSpPr>
            <a:spLocks noGrp="1"/>
          </p:cNvSpPr>
          <p:nvPr>
            <p:ph idx="1"/>
          </p:nvPr>
        </p:nvSpPr>
        <p:spPr/>
        <p:txBody>
          <a:bodyPr/>
          <a:lstStyle/>
          <a:p>
            <a:pPr marL="0" indent="0">
              <a:buNone/>
            </a:pPr>
            <a:r>
              <a:rPr lang="sv-FI" dirty="0"/>
              <a:t>5) Granska vallängden</a:t>
            </a:r>
          </a:p>
          <a:p>
            <a:pPr lvl="1"/>
            <a:r>
              <a:rPr lang="sv-FI" dirty="0"/>
              <a:t>Om det finns tid kan granskningen av vallängden även vidtas av någon medlem i valnämnden samtidigt som övriga medlemmar arbetar med den preliminära rösträkningen. Det viktigaste är dock att valnämnden relativt snabbt på valkvällen kan rapportera ett preliminärt resultat för respektive val.</a:t>
            </a:r>
          </a:p>
          <a:p>
            <a:pPr lvl="1"/>
            <a:r>
              <a:rPr lang="sv-FI" dirty="0"/>
              <a:t>Räkna antalet personer som enligt anteckningarna i vallängden har utövat sin rösträtt i vartdera valet. </a:t>
            </a:r>
          </a:p>
          <a:p>
            <a:pPr lvl="1"/>
            <a:r>
              <a:rPr lang="sv-FI" dirty="0"/>
              <a:t>Antalet väljare som antecknats ha utövat sin rösträtt i vallängden jämförs med det totala antalet röster i valurnan i respektive val. Dessa antal ska stämma överens. Om de avviker från varandra, ska valsedlarna och anteckningarna i vallängden räknas på nytt tills full klarhet uppnås om antalet valsedlar i valurnan. Om antalen fortfarande avviker från varandra, ska orsaken till skillnaden undersökas och uppgift om detta jämte orsaken antecknas i valprotokollet. </a:t>
            </a:r>
          </a:p>
          <a:p>
            <a:pPr lvl="1"/>
            <a:endParaRPr lang="sv-FI" dirty="0"/>
          </a:p>
        </p:txBody>
      </p:sp>
    </p:spTree>
    <p:extLst>
      <p:ext uri="{BB962C8B-B14F-4D97-AF65-F5344CB8AC3E}">
        <p14:creationId xmlns:p14="http://schemas.microsoft.com/office/powerpoint/2010/main" val="29694204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FA27CE6-E53A-D6C9-95F3-6CF8BF95313D}"/>
              </a:ext>
            </a:extLst>
          </p:cNvPr>
          <p:cNvSpPr>
            <a:spLocks noGrp="1"/>
          </p:cNvSpPr>
          <p:nvPr>
            <p:ph type="title"/>
          </p:nvPr>
        </p:nvSpPr>
        <p:spPr/>
        <p:txBody>
          <a:bodyPr>
            <a:normAutofit fontScale="90000"/>
          </a:bodyPr>
          <a:lstStyle/>
          <a:p>
            <a:r>
              <a:rPr lang="sv-FI" dirty="0"/>
              <a:t>Valnämndens åtgärder för att räkna rösterna</a:t>
            </a:r>
          </a:p>
        </p:txBody>
      </p:sp>
      <p:sp>
        <p:nvSpPr>
          <p:cNvPr id="3" name="Platshållare för innehåll 2">
            <a:extLst>
              <a:ext uri="{FF2B5EF4-FFF2-40B4-BE49-F238E27FC236}">
                <a16:creationId xmlns:a16="http://schemas.microsoft.com/office/drawing/2014/main" id="{93DEAB87-F187-31AF-3D3A-ABCCBDD8940D}"/>
              </a:ext>
            </a:extLst>
          </p:cNvPr>
          <p:cNvSpPr>
            <a:spLocks noGrp="1"/>
          </p:cNvSpPr>
          <p:nvPr>
            <p:ph idx="1"/>
          </p:nvPr>
        </p:nvSpPr>
        <p:spPr/>
        <p:txBody>
          <a:bodyPr/>
          <a:lstStyle/>
          <a:p>
            <a:pPr marL="0" indent="0">
              <a:buNone/>
            </a:pPr>
            <a:r>
              <a:rPr lang="sv-FI" dirty="0"/>
              <a:t>6) Färdigställ valprotokollen</a:t>
            </a:r>
          </a:p>
          <a:p>
            <a:pPr lvl="1"/>
            <a:r>
              <a:rPr lang="sv-FI" dirty="0"/>
              <a:t>När valprotokollen är färdigställda ska de läsas upp och justeras samt undertecknas av ordföranden eller viceordföranden och minst en annan medlem av valnämnden.</a:t>
            </a:r>
          </a:p>
          <a:p>
            <a:pPr lvl="1"/>
            <a:endParaRPr lang="sv-FI" dirty="0"/>
          </a:p>
          <a:p>
            <a:pPr marL="0" indent="0">
              <a:buNone/>
            </a:pPr>
            <a:r>
              <a:rPr lang="sv-FI" dirty="0"/>
              <a:t>7) Paketera valsedlarna och protokollen</a:t>
            </a:r>
          </a:p>
          <a:p>
            <a:pPr lvl="1"/>
            <a:r>
              <a:rPr lang="sv-FI" dirty="0"/>
              <a:t>Efter avslutad preliminär rösträkning paketeras valsedlarna, skilt för varje val, och förseglas med för ändamålet avsedd tejp. Protokollet med bilagan för respektive val ansluts till försändelsen.</a:t>
            </a:r>
          </a:p>
          <a:p>
            <a:pPr marL="457200" lvl="1" indent="0">
              <a:buNone/>
            </a:pPr>
            <a:endParaRPr lang="sv-FI" dirty="0"/>
          </a:p>
          <a:p>
            <a:pPr lvl="1"/>
            <a:r>
              <a:rPr lang="sv-FI" dirty="0"/>
              <a:t>På omslaget skrivs adressen till respektive centralnämnd, försändelsens innehåll och avsändaren. Valsedlarna samt protokollet för lagtingsvalet riktas till centralnämnden för lagtingsval och valsedlarna samt protokollet för kommunalval riktas till den kommunala centralvalnämnden. </a:t>
            </a:r>
          </a:p>
          <a:p>
            <a:pPr lvl="1"/>
            <a:endParaRPr lang="sv-FI" dirty="0"/>
          </a:p>
        </p:txBody>
      </p:sp>
    </p:spTree>
    <p:extLst>
      <p:ext uri="{BB962C8B-B14F-4D97-AF65-F5344CB8AC3E}">
        <p14:creationId xmlns:p14="http://schemas.microsoft.com/office/powerpoint/2010/main" val="36840330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D6312F-B860-B14F-D652-1A2A637D0C52}"/>
              </a:ext>
            </a:extLst>
          </p:cNvPr>
          <p:cNvSpPr>
            <a:spLocks noGrp="1"/>
          </p:cNvSpPr>
          <p:nvPr>
            <p:ph type="title"/>
          </p:nvPr>
        </p:nvSpPr>
        <p:spPr/>
        <p:txBody>
          <a:bodyPr>
            <a:normAutofit fontScale="90000"/>
          </a:bodyPr>
          <a:lstStyle/>
          <a:p>
            <a:r>
              <a:rPr lang="sv-FI" dirty="0"/>
              <a:t>Valnämndens åtgärder för att räkna rösterna</a:t>
            </a:r>
          </a:p>
        </p:txBody>
      </p:sp>
      <p:sp>
        <p:nvSpPr>
          <p:cNvPr id="3" name="Platshållare för innehåll 2">
            <a:extLst>
              <a:ext uri="{FF2B5EF4-FFF2-40B4-BE49-F238E27FC236}">
                <a16:creationId xmlns:a16="http://schemas.microsoft.com/office/drawing/2014/main" id="{DE877E8E-9804-B0B1-090C-90CE0B7C5244}"/>
              </a:ext>
            </a:extLst>
          </p:cNvPr>
          <p:cNvSpPr>
            <a:spLocks noGrp="1"/>
          </p:cNvSpPr>
          <p:nvPr>
            <p:ph idx="1"/>
          </p:nvPr>
        </p:nvSpPr>
        <p:spPr/>
        <p:txBody>
          <a:bodyPr/>
          <a:lstStyle/>
          <a:p>
            <a:pPr marL="0" indent="0">
              <a:buNone/>
            </a:pPr>
            <a:r>
              <a:rPr lang="sv-FI" dirty="0"/>
              <a:t>8) Valsedlarna lämnas in</a:t>
            </a:r>
          </a:p>
          <a:p>
            <a:pPr lvl="1"/>
            <a:r>
              <a:rPr lang="sv-FI" dirty="0"/>
              <a:t>Ordföranden och viceordföranden, eller någondera av dem tillsammans med en annan medlem av valnämnden, ska utan dröjsmål inlämna respektive försändelse till vederbörande centralnämnd. Centralnämnderna kan också föreskriva att försändelserna får inlämnas på något annat sätt.</a:t>
            </a:r>
          </a:p>
          <a:p>
            <a:pPr lvl="1"/>
            <a:endParaRPr lang="sv-FI" dirty="0"/>
          </a:p>
          <a:p>
            <a:pPr lvl="1"/>
            <a:r>
              <a:rPr lang="sv-FI" dirty="0"/>
              <a:t>Centralnämnden för lagtingsval har fattat beslut om att försändelserna rörande lagtingsvalet ska lämnas in till centralnämnden i Självstyrelsegården fram till kl. 24.00 under valkvällen den 15 oktober och därefter till registratorskontoret under måndagen den 16 oktober kl. 08.00 – 16.15. Valnämnderna i skärgården kan också anlita Åland Post under förutsättning att det kan garanteras att försändelserna är centralnämnden tillhanda senast tisdagen 17 oktober kl. 12.00.</a:t>
            </a:r>
          </a:p>
          <a:p>
            <a:pPr lvl="1"/>
            <a:endParaRPr lang="sv-FI" dirty="0"/>
          </a:p>
        </p:txBody>
      </p:sp>
    </p:spTree>
    <p:extLst>
      <p:ext uri="{BB962C8B-B14F-4D97-AF65-F5344CB8AC3E}">
        <p14:creationId xmlns:p14="http://schemas.microsoft.com/office/powerpoint/2010/main" val="16318357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504764-E96A-5544-694E-8C99509AC307}"/>
              </a:ext>
            </a:extLst>
          </p:cNvPr>
          <p:cNvSpPr>
            <a:spLocks noGrp="1"/>
          </p:cNvSpPr>
          <p:nvPr>
            <p:ph type="title"/>
          </p:nvPr>
        </p:nvSpPr>
        <p:spPr/>
        <p:txBody>
          <a:bodyPr/>
          <a:lstStyle/>
          <a:p>
            <a:r>
              <a:rPr lang="sv-FI" dirty="0"/>
              <a:t>Avslutande åtgärder</a:t>
            </a:r>
          </a:p>
        </p:txBody>
      </p:sp>
      <p:sp>
        <p:nvSpPr>
          <p:cNvPr id="3" name="Platshållare för innehåll 2">
            <a:extLst>
              <a:ext uri="{FF2B5EF4-FFF2-40B4-BE49-F238E27FC236}">
                <a16:creationId xmlns:a16="http://schemas.microsoft.com/office/drawing/2014/main" id="{37083A85-E68A-2069-2E64-E50CE054A9ED}"/>
              </a:ext>
            </a:extLst>
          </p:cNvPr>
          <p:cNvSpPr>
            <a:spLocks noGrp="1"/>
          </p:cNvSpPr>
          <p:nvPr>
            <p:ph idx="1"/>
          </p:nvPr>
        </p:nvSpPr>
        <p:spPr/>
        <p:txBody>
          <a:bodyPr/>
          <a:lstStyle/>
          <a:p>
            <a:r>
              <a:rPr lang="sv-FI" dirty="0"/>
              <a:t>Då vallokalen har stängt och den preliminära rösträkningen avslutats ska valnämnden ta vara på stämplar och annat överblivet material. Det är viktigt att oanvända valsedlar inte sprids omkring. Allt överblivet material överlämnas till den kommunala centralvalnämnden. </a:t>
            </a:r>
          </a:p>
          <a:p>
            <a:endParaRPr lang="sv-FI" dirty="0"/>
          </a:p>
          <a:p>
            <a:r>
              <a:rPr lang="sv-FI" dirty="0"/>
              <a:t>Tips: Det blir en lång dag och kväll – förbered dig på det! Håll dig lugn och håll humöret uppe! </a:t>
            </a:r>
            <a:r>
              <a:rPr lang="sv-FI" dirty="0">
                <a:sym typeface="Wingdings" panose="05000000000000000000" pitchFamily="2" charset="2"/>
              </a:rPr>
              <a:t> </a:t>
            </a:r>
          </a:p>
          <a:p>
            <a:endParaRPr lang="sv-FI" dirty="0">
              <a:sym typeface="Wingdings" panose="05000000000000000000" pitchFamily="2" charset="2"/>
            </a:endParaRPr>
          </a:p>
          <a:p>
            <a:r>
              <a:rPr lang="sv-FI" dirty="0">
                <a:sym typeface="Wingdings" panose="05000000000000000000" pitchFamily="2" charset="2"/>
              </a:rPr>
              <a:t>Kort paus</a:t>
            </a:r>
            <a:endParaRPr lang="sv-FI" dirty="0"/>
          </a:p>
        </p:txBody>
      </p:sp>
    </p:spTree>
    <p:extLst>
      <p:ext uri="{BB962C8B-B14F-4D97-AF65-F5344CB8AC3E}">
        <p14:creationId xmlns:p14="http://schemas.microsoft.com/office/powerpoint/2010/main" val="6509500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350AC5-5D47-D844-C5B7-34FE93EADD48}"/>
              </a:ext>
            </a:extLst>
          </p:cNvPr>
          <p:cNvSpPr>
            <a:spLocks noGrp="1"/>
          </p:cNvSpPr>
          <p:nvPr>
            <p:ph type="ctrTitle"/>
          </p:nvPr>
        </p:nvSpPr>
        <p:spPr/>
        <p:txBody>
          <a:bodyPr/>
          <a:lstStyle/>
          <a:p>
            <a:r>
              <a:rPr lang="sv-FI" dirty="0"/>
              <a:t>Kommunala centralvalnämndens uppgifter</a:t>
            </a:r>
          </a:p>
        </p:txBody>
      </p:sp>
      <p:sp>
        <p:nvSpPr>
          <p:cNvPr id="3" name="Underrubrik 2">
            <a:extLst>
              <a:ext uri="{FF2B5EF4-FFF2-40B4-BE49-F238E27FC236}">
                <a16:creationId xmlns:a16="http://schemas.microsoft.com/office/drawing/2014/main" id="{86763CBE-5AA3-BCDB-5A58-D58D0E356509}"/>
              </a:ext>
            </a:extLst>
          </p:cNvPr>
          <p:cNvSpPr>
            <a:spLocks noGrp="1"/>
          </p:cNvSpPr>
          <p:nvPr>
            <p:ph type="subTitle" idx="1"/>
          </p:nvPr>
        </p:nvSpPr>
        <p:spPr/>
        <p:txBody>
          <a:bodyPr/>
          <a:lstStyle/>
          <a:p>
            <a:endParaRPr lang="sv-FI"/>
          </a:p>
        </p:txBody>
      </p:sp>
    </p:spTree>
    <p:extLst>
      <p:ext uri="{BB962C8B-B14F-4D97-AF65-F5344CB8AC3E}">
        <p14:creationId xmlns:p14="http://schemas.microsoft.com/office/powerpoint/2010/main" val="25945311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F83A8E-5CD0-62BF-CBA3-882027714113}"/>
              </a:ext>
            </a:extLst>
          </p:cNvPr>
          <p:cNvSpPr>
            <a:spLocks noGrp="1"/>
          </p:cNvSpPr>
          <p:nvPr>
            <p:ph type="title"/>
          </p:nvPr>
        </p:nvSpPr>
        <p:spPr/>
        <p:txBody>
          <a:bodyPr/>
          <a:lstStyle/>
          <a:p>
            <a:r>
              <a:rPr lang="sv-FI" dirty="0"/>
              <a:t>Inför valdagen</a:t>
            </a:r>
          </a:p>
        </p:txBody>
      </p:sp>
      <p:sp>
        <p:nvSpPr>
          <p:cNvPr id="3" name="Platshållare för innehåll 2">
            <a:extLst>
              <a:ext uri="{FF2B5EF4-FFF2-40B4-BE49-F238E27FC236}">
                <a16:creationId xmlns:a16="http://schemas.microsoft.com/office/drawing/2014/main" id="{D654C2F7-AACF-80C3-F0E9-BE5D40FC055E}"/>
              </a:ext>
            </a:extLst>
          </p:cNvPr>
          <p:cNvSpPr>
            <a:spLocks noGrp="1"/>
          </p:cNvSpPr>
          <p:nvPr>
            <p:ph idx="1"/>
          </p:nvPr>
        </p:nvSpPr>
        <p:spPr/>
        <p:txBody>
          <a:bodyPr/>
          <a:lstStyle/>
          <a:p>
            <a:r>
              <a:rPr lang="sv-FI" dirty="0"/>
              <a:t>Enligt 52 § 3 mom. vallagen ska den kommunala centralvalnämnden senast sju dagar (senast 8 oktober) före valdagen meddela om valförrättningen (röstningen på valdagen) på det sätt kommunala tillkännagivanden görs offentliga. I meddelandet ska ingå information om kommunens röstningsområden och om var vallokalen i varje röstningsområde är belägen. Meddelandet kan med fördel publiceras i god tid inför den 8 oktober. </a:t>
            </a:r>
          </a:p>
          <a:p>
            <a:endParaRPr lang="sv-FI" dirty="0"/>
          </a:p>
          <a:p>
            <a:r>
              <a:rPr lang="sv-FI" dirty="0"/>
              <a:t>Centralnämnden för lagtingsval publicerar också ett meddelande om valförrättningen (senast den 8 oktober) på landskapsregeringens elektroniska anslagstavla och i båda tidningarna. I meddelandet anges kommunvis samtliga röstningsområden och vallokaler.</a:t>
            </a:r>
          </a:p>
        </p:txBody>
      </p:sp>
    </p:spTree>
    <p:extLst>
      <p:ext uri="{BB962C8B-B14F-4D97-AF65-F5344CB8AC3E}">
        <p14:creationId xmlns:p14="http://schemas.microsoft.com/office/powerpoint/2010/main" val="17981965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D656051-1D51-80E2-4456-41F99CD7299A}"/>
              </a:ext>
            </a:extLst>
          </p:cNvPr>
          <p:cNvSpPr>
            <a:spLocks noGrp="1"/>
          </p:cNvSpPr>
          <p:nvPr>
            <p:ph type="title"/>
          </p:nvPr>
        </p:nvSpPr>
        <p:spPr/>
        <p:txBody>
          <a:bodyPr/>
          <a:lstStyle/>
          <a:p>
            <a:r>
              <a:rPr lang="sv-FI" dirty="0"/>
              <a:t>Inför valdagen</a:t>
            </a:r>
          </a:p>
        </p:txBody>
      </p:sp>
      <p:sp>
        <p:nvSpPr>
          <p:cNvPr id="3" name="Platshållare för innehåll 2">
            <a:extLst>
              <a:ext uri="{FF2B5EF4-FFF2-40B4-BE49-F238E27FC236}">
                <a16:creationId xmlns:a16="http://schemas.microsoft.com/office/drawing/2014/main" id="{DED9267F-4BF1-24CB-C6B4-80070FB6AE9A}"/>
              </a:ext>
            </a:extLst>
          </p:cNvPr>
          <p:cNvSpPr>
            <a:spLocks noGrp="1"/>
          </p:cNvSpPr>
          <p:nvPr>
            <p:ph idx="1"/>
          </p:nvPr>
        </p:nvSpPr>
        <p:spPr>
          <a:xfrm>
            <a:off x="721124" y="1151999"/>
            <a:ext cx="10404000" cy="5138441"/>
          </a:xfrm>
        </p:spPr>
        <p:txBody>
          <a:bodyPr>
            <a:normAutofit lnSpcReduction="10000"/>
          </a:bodyPr>
          <a:lstStyle/>
          <a:p>
            <a:r>
              <a:rPr lang="sv-FI" dirty="0"/>
              <a:t>Centralvalnämnden eller dess personal ska se till att valnämndernas medlemmar och ersättare är medvetna om sina uppgifter och ansvar. </a:t>
            </a:r>
          </a:p>
          <a:p>
            <a:endParaRPr lang="sv-FI" dirty="0"/>
          </a:p>
          <a:p>
            <a:r>
              <a:rPr lang="sv-FI" dirty="0"/>
              <a:t>I syfte att uppfylla detta ska:</a:t>
            </a:r>
          </a:p>
          <a:p>
            <a:pPr lvl="1"/>
            <a:r>
              <a:rPr lang="sv-FI" dirty="0"/>
              <a:t>landskapsregeringens anvisningar delas ut eller tillhandahållas elektroniskt,</a:t>
            </a:r>
          </a:p>
          <a:p>
            <a:pPr lvl="1"/>
            <a:r>
              <a:rPr lang="sv-FI" dirty="0"/>
              <a:t>information om landskapsregeringens valutbildningar delges, samt</a:t>
            </a:r>
          </a:p>
          <a:p>
            <a:pPr lvl="1"/>
            <a:r>
              <a:rPr lang="sv-FI" dirty="0"/>
              <a:t>vid behov ordnas interna valutbildningar inom kommunen. </a:t>
            </a:r>
          </a:p>
          <a:p>
            <a:endParaRPr lang="sv-FI" dirty="0"/>
          </a:p>
          <a:p>
            <a:r>
              <a:rPr lang="sv-FI" dirty="0"/>
              <a:t>Den 26.9 kl. 18.00 ordnas test av valrapporteringssystemet</a:t>
            </a:r>
          </a:p>
          <a:p>
            <a:pPr lvl="1"/>
            <a:r>
              <a:rPr lang="sv-FI" dirty="0"/>
              <a:t>Alla rapportörer får testdata, loggar in i teams och systemet. Stänger av sin kamera och mikrofon. Börjar registrera och meddelar om problem/ställer frågor. </a:t>
            </a:r>
          </a:p>
          <a:p>
            <a:pPr lvl="1"/>
            <a:r>
              <a:rPr lang="sv-FI" dirty="0"/>
              <a:t>LR övervakar att allt fungerar som det ska i systemet. </a:t>
            </a:r>
          </a:p>
          <a:p>
            <a:pPr lvl="1"/>
            <a:endParaRPr lang="sv-FI" dirty="0"/>
          </a:p>
          <a:p>
            <a:r>
              <a:rPr lang="sv-FI" dirty="0"/>
              <a:t>Förbered vallokalerna.</a:t>
            </a:r>
          </a:p>
        </p:txBody>
      </p:sp>
    </p:spTree>
    <p:extLst>
      <p:ext uri="{BB962C8B-B14F-4D97-AF65-F5344CB8AC3E}">
        <p14:creationId xmlns:p14="http://schemas.microsoft.com/office/powerpoint/2010/main" val="7457938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CF3A13-F4EF-946C-B7CE-44310B057F86}"/>
              </a:ext>
            </a:extLst>
          </p:cNvPr>
          <p:cNvSpPr>
            <a:spLocks noGrp="1"/>
          </p:cNvSpPr>
          <p:nvPr>
            <p:ph type="title"/>
          </p:nvPr>
        </p:nvSpPr>
        <p:spPr/>
        <p:txBody>
          <a:bodyPr/>
          <a:lstStyle/>
          <a:p>
            <a:r>
              <a:rPr lang="sv-FI" dirty="0"/>
              <a:t>Under valdagen</a:t>
            </a:r>
          </a:p>
        </p:txBody>
      </p:sp>
      <p:sp>
        <p:nvSpPr>
          <p:cNvPr id="3" name="Platshållare för innehåll 2">
            <a:extLst>
              <a:ext uri="{FF2B5EF4-FFF2-40B4-BE49-F238E27FC236}">
                <a16:creationId xmlns:a16="http://schemas.microsoft.com/office/drawing/2014/main" id="{83424887-F825-DF0B-8DDD-96F86DB6E4F9}"/>
              </a:ext>
            </a:extLst>
          </p:cNvPr>
          <p:cNvSpPr>
            <a:spLocks noGrp="1"/>
          </p:cNvSpPr>
          <p:nvPr>
            <p:ph idx="1"/>
          </p:nvPr>
        </p:nvSpPr>
        <p:spPr>
          <a:xfrm>
            <a:off x="721124" y="1151999"/>
            <a:ext cx="10404000" cy="4886193"/>
          </a:xfrm>
        </p:spPr>
        <p:txBody>
          <a:bodyPr>
            <a:normAutofit fontScale="92500" lnSpcReduction="10000"/>
          </a:bodyPr>
          <a:lstStyle/>
          <a:p>
            <a:r>
              <a:rPr lang="sv-FI" dirty="0"/>
              <a:t>Enligt 65 § vallagen ska centralvalnämnderna vid sitt sammanträde på valdagen räkna förtidsrösterna (om inte färre än 25 personer har förtidsröstat i kommunalvalet och centralvalnämnden beslutat att förtidsrösterna ska räknas med valdagsrösterna). Centralvalnämnden räknar förtidsrösterna i det egna kommunalvalet medan centralnämnden för lagtingsval räknar alla förtidsröster i lagtingsvalet. </a:t>
            </a:r>
          </a:p>
          <a:p>
            <a:endParaRPr lang="sv-FI" dirty="0"/>
          </a:p>
          <a:p>
            <a:r>
              <a:rPr lang="sv-FI" dirty="0"/>
              <a:t>Centralvalnämndens räkning av förtidsröster på valdagen får inledas tidigast klockan 9.00 och ska vara avslutad senast klockan 20.00 (helst tidigare på grund av valrapporteringen). I större kommuner kan det finnas ett behov av att inleda räkningen redan under förmiddagen medan mindre kommuner kan inleda räkningen senare under dagen. </a:t>
            </a:r>
          </a:p>
          <a:p>
            <a:endParaRPr lang="sv-FI" dirty="0"/>
          </a:p>
          <a:p>
            <a:r>
              <a:rPr lang="sv-FI" dirty="0"/>
              <a:t>Resultatet av räkningen av förtidsrösterna får inte offentliggöras förrän valförrättningen (röstningen på valdagen) är avslutad klockan 20.00. </a:t>
            </a:r>
          </a:p>
        </p:txBody>
      </p:sp>
    </p:spTree>
    <p:extLst>
      <p:ext uri="{BB962C8B-B14F-4D97-AF65-F5344CB8AC3E}">
        <p14:creationId xmlns:p14="http://schemas.microsoft.com/office/powerpoint/2010/main" val="1824222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E6654D-410B-8793-AEAF-E2FE1A41C543}"/>
              </a:ext>
            </a:extLst>
          </p:cNvPr>
          <p:cNvSpPr>
            <a:spLocks noGrp="1"/>
          </p:cNvSpPr>
          <p:nvPr>
            <p:ph type="title"/>
          </p:nvPr>
        </p:nvSpPr>
        <p:spPr/>
        <p:txBody>
          <a:bodyPr/>
          <a:lstStyle/>
          <a:p>
            <a:r>
              <a:rPr lang="sv-FI" dirty="0"/>
              <a:t>Vem har rösträtt?</a:t>
            </a:r>
          </a:p>
        </p:txBody>
      </p:sp>
      <p:sp>
        <p:nvSpPr>
          <p:cNvPr id="3" name="Platshållare för innehåll 2">
            <a:extLst>
              <a:ext uri="{FF2B5EF4-FFF2-40B4-BE49-F238E27FC236}">
                <a16:creationId xmlns:a16="http://schemas.microsoft.com/office/drawing/2014/main" id="{7F654FCA-DD3C-C94E-81DA-D30A2C04C325}"/>
              </a:ext>
            </a:extLst>
          </p:cNvPr>
          <p:cNvSpPr>
            <a:spLocks noGrp="1"/>
          </p:cNvSpPr>
          <p:nvPr>
            <p:ph idx="1"/>
          </p:nvPr>
        </p:nvSpPr>
        <p:spPr/>
        <p:txBody>
          <a:bodyPr/>
          <a:lstStyle/>
          <a:p>
            <a:r>
              <a:rPr lang="sv-FI" dirty="0"/>
              <a:t>Du har rätt att rösta:</a:t>
            </a:r>
          </a:p>
          <a:p>
            <a:pPr lvl="1"/>
            <a:r>
              <a:rPr lang="sv-FI" dirty="0"/>
              <a:t>i lagtingsvalet om du senast på valdagen fyller 18 år (i valet 2023 ska man vara född senast 15.10.2005) och har åländsk hembygdsrätt</a:t>
            </a:r>
          </a:p>
          <a:p>
            <a:pPr lvl="1"/>
            <a:endParaRPr lang="sv-FI" dirty="0"/>
          </a:p>
          <a:p>
            <a:pPr lvl="1"/>
            <a:r>
              <a:rPr lang="sv-FI" dirty="0"/>
              <a:t>i kommunalvalet om du senast på valdagen fyller 18 år och är bosatt i en åländsk kommun den 1 september 2023 och har åländsk hembygdsrätt </a:t>
            </a:r>
            <a:r>
              <a:rPr lang="sv-FI" b="1" i="1" dirty="0"/>
              <a:t>eller</a:t>
            </a:r>
            <a:r>
              <a:rPr lang="sv-FI" dirty="0"/>
              <a:t> har haft hemort i en åländsk kommun under ett helt år före valdagen. Du får rösta i den kommun där du är bosatt den första september.</a:t>
            </a:r>
          </a:p>
          <a:p>
            <a:endParaRPr lang="sv-FI" dirty="0"/>
          </a:p>
        </p:txBody>
      </p:sp>
    </p:spTree>
    <p:extLst>
      <p:ext uri="{BB962C8B-B14F-4D97-AF65-F5344CB8AC3E}">
        <p14:creationId xmlns:p14="http://schemas.microsoft.com/office/powerpoint/2010/main" val="36445933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A67CEA-279E-D4B9-A49E-E96C81ED5519}"/>
              </a:ext>
            </a:extLst>
          </p:cNvPr>
          <p:cNvSpPr>
            <a:spLocks noGrp="1"/>
          </p:cNvSpPr>
          <p:nvPr>
            <p:ph type="title"/>
          </p:nvPr>
        </p:nvSpPr>
        <p:spPr/>
        <p:txBody>
          <a:bodyPr/>
          <a:lstStyle/>
          <a:p>
            <a:r>
              <a:rPr lang="sv-FI" dirty="0"/>
              <a:t>Under valdagen</a:t>
            </a:r>
          </a:p>
        </p:txBody>
      </p:sp>
      <p:sp>
        <p:nvSpPr>
          <p:cNvPr id="3" name="Platshållare för innehåll 2">
            <a:extLst>
              <a:ext uri="{FF2B5EF4-FFF2-40B4-BE49-F238E27FC236}">
                <a16:creationId xmlns:a16="http://schemas.microsoft.com/office/drawing/2014/main" id="{067C8B97-F35B-3461-871C-17EF1A9EA3A6}"/>
              </a:ext>
            </a:extLst>
          </p:cNvPr>
          <p:cNvSpPr>
            <a:spLocks noGrp="1"/>
          </p:cNvSpPr>
          <p:nvPr>
            <p:ph idx="1"/>
          </p:nvPr>
        </p:nvSpPr>
        <p:spPr/>
        <p:txBody>
          <a:bodyPr>
            <a:normAutofit lnSpcReduction="10000"/>
          </a:bodyPr>
          <a:lstStyle/>
          <a:p>
            <a:r>
              <a:rPr lang="sv-FI" dirty="0"/>
              <a:t>Vid räkning av förtidsrösterna ska centralvalnämnden vara beslutsför hela tiden (fem närvarande medlemmar). I nämndens protokoll antecknas antalet valkuvert och därefter räknas rösterna på det sätt som föreskrivs i 91 § vallagen (om räkning av röster i en valnämnd) (beskrivs även nedan). </a:t>
            </a:r>
          </a:p>
          <a:p>
            <a:endParaRPr lang="sv-FI" dirty="0"/>
          </a:p>
          <a:p>
            <a:r>
              <a:rPr lang="sv-FI" dirty="0"/>
              <a:t>Förtidsrösterna räknas röstningsområdesvis. De valsedlar som med stöd av 97 § vallagen (det rekommenderas att listan i 97 § ligger framme vid rösträkningen ) är ogiltiga avskiljs till en särskild grupp och antalet valsedlar i denna grupp räknas (om det kommer ut flera valsedlar ur ett valkuvert räknas detta som en (1) ogiltig röst. Även antalet blanka röster i röstningsområdet noteras. Godkända röster sorteras så att de valsedlar som gäller en viss kandidat bildar en särskild grupp. Därefter räknas antalet valsedlar för varje kandidat. </a:t>
            </a:r>
          </a:p>
        </p:txBody>
      </p:sp>
    </p:spTree>
    <p:extLst>
      <p:ext uri="{BB962C8B-B14F-4D97-AF65-F5344CB8AC3E}">
        <p14:creationId xmlns:p14="http://schemas.microsoft.com/office/powerpoint/2010/main" val="3961384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251F20-C219-CD96-7062-291A33ADD8D0}"/>
              </a:ext>
            </a:extLst>
          </p:cNvPr>
          <p:cNvSpPr>
            <a:spLocks noGrp="1"/>
          </p:cNvSpPr>
          <p:nvPr>
            <p:ph type="title"/>
          </p:nvPr>
        </p:nvSpPr>
        <p:spPr/>
        <p:txBody>
          <a:bodyPr/>
          <a:lstStyle/>
          <a:p>
            <a:r>
              <a:rPr lang="sv-FI" dirty="0"/>
              <a:t>Under valdagen</a:t>
            </a:r>
          </a:p>
        </p:txBody>
      </p:sp>
      <p:sp>
        <p:nvSpPr>
          <p:cNvPr id="3" name="Platshållare för innehåll 2">
            <a:extLst>
              <a:ext uri="{FF2B5EF4-FFF2-40B4-BE49-F238E27FC236}">
                <a16:creationId xmlns:a16="http://schemas.microsoft.com/office/drawing/2014/main" id="{4B79E818-F9BD-4D32-9CBA-123B84CCCF70}"/>
              </a:ext>
            </a:extLst>
          </p:cNvPr>
          <p:cNvSpPr>
            <a:spLocks noGrp="1"/>
          </p:cNvSpPr>
          <p:nvPr>
            <p:ph idx="1"/>
          </p:nvPr>
        </p:nvSpPr>
        <p:spPr/>
        <p:txBody>
          <a:bodyPr/>
          <a:lstStyle/>
          <a:p>
            <a:r>
              <a:rPr lang="sv-FI" dirty="0"/>
              <a:t>Om det görs uppehåll i centralnämndens räkning av förtidsrösterna ska samtliga valsedlar och uträkningar hållas förvarade så att ingen utomstående har tillgång till dem. </a:t>
            </a:r>
          </a:p>
          <a:p>
            <a:endParaRPr lang="sv-FI" dirty="0"/>
          </a:p>
          <a:p>
            <a:r>
              <a:rPr lang="sv-FI" dirty="0"/>
              <a:t>Efter avslutad räkning av förtidsröster ska resultatet rapporteras i valrapporteringssystemet. </a:t>
            </a:r>
          </a:p>
          <a:p>
            <a:endParaRPr lang="sv-FI" dirty="0"/>
          </a:p>
          <a:p>
            <a:r>
              <a:rPr lang="sv-FI" dirty="0"/>
              <a:t>Mottagande av valdagsröster. </a:t>
            </a:r>
          </a:p>
        </p:txBody>
      </p:sp>
    </p:spTree>
    <p:extLst>
      <p:ext uri="{BB962C8B-B14F-4D97-AF65-F5344CB8AC3E}">
        <p14:creationId xmlns:p14="http://schemas.microsoft.com/office/powerpoint/2010/main" val="4586695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CAA456-430F-0FB8-312B-BA3974252449}"/>
              </a:ext>
            </a:extLst>
          </p:cNvPr>
          <p:cNvSpPr>
            <a:spLocks noGrp="1"/>
          </p:cNvSpPr>
          <p:nvPr>
            <p:ph type="title"/>
          </p:nvPr>
        </p:nvSpPr>
        <p:spPr/>
        <p:txBody>
          <a:bodyPr>
            <a:normAutofit fontScale="90000"/>
          </a:bodyPr>
          <a:lstStyle/>
          <a:p>
            <a:r>
              <a:rPr lang="sv-FI" dirty="0"/>
              <a:t>Efter valdagen – kontrollräkning av rösterna och fastställande av valets resultat</a:t>
            </a:r>
          </a:p>
        </p:txBody>
      </p:sp>
      <p:sp>
        <p:nvSpPr>
          <p:cNvPr id="3" name="Platshållare för innehåll 2">
            <a:extLst>
              <a:ext uri="{FF2B5EF4-FFF2-40B4-BE49-F238E27FC236}">
                <a16:creationId xmlns:a16="http://schemas.microsoft.com/office/drawing/2014/main" id="{43D67CA4-BB15-5755-28B3-70DD9DFFC744}"/>
              </a:ext>
            </a:extLst>
          </p:cNvPr>
          <p:cNvSpPr>
            <a:spLocks noGrp="1"/>
          </p:cNvSpPr>
          <p:nvPr>
            <p:ph idx="1"/>
          </p:nvPr>
        </p:nvSpPr>
        <p:spPr>
          <a:xfrm>
            <a:off x="721124" y="1639614"/>
            <a:ext cx="10404000" cy="4382814"/>
          </a:xfrm>
        </p:spPr>
        <p:txBody>
          <a:bodyPr>
            <a:normAutofit fontScale="92500"/>
          </a:bodyPr>
          <a:lstStyle/>
          <a:p>
            <a:r>
              <a:rPr lang="sv-FI" dirty="0"/>
              <a:t>Förfaringssättet vid den slutliga rösträkningen beskrivs i vallagens 12 kapitel. </a:t>
            </a:r>
          </a:p>
          <a:p>
            <a:endParaRPr lang="sv-FI" dirty="0"/>
          </a:p>
          <a:p>
            <a:r>
              <a:rPr lang="sv-FI" dirty="0"/>
              <a:t>Den kommunala centralvalnämnden ska senast kl. 12.00 dagen efter valdagen, måndagen den 16 oktober, inleda granskningen av valnämndernas uträkningar i kommunalvalet. </a:t>
            </a:r>
          </a:p>
          <a:p>
            <a:endParaRPr lang="sv-FI" dirty="0"/>
          </a:p>
          <a:p>
            <a:r>
              <a:rPr lang="sv-FI" dirty="0"/>
              <a:t>Senast torsdagen den 19 oktober ska den kommunala centralvalnämnden fastställa valets resultat. </a:t>
            </a:r>
          </a:p>
          <a:p>
            <a:endParaRPr lang="sv-FI" dirty="0"/>
          </a:p>
          <a:p>
            <a:r>
              <a:rPr lang="sv-FI" dirty="0"/>
              <a:t>Valombuden har rätt att närvara vid den kommunala centralvalnämndens sammanträden för granskningen av valsedlar och fastställande av valets resultat.</a:t>
            </a:r>
          </a:p>
        </p:txBody>
      </p:sp>
    </p:spTree>
    <p:extLst>
      <p:ext uri="{BB962C8B-B14F-4D97-AF65-F5344CB8AC3E}">
        <p14:creationId xmlns:p14="http://schemas.microsoft.com/office/powerpoint/2010/main" val="3546835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5B73CFB-63BA-CAC2-A20A-24F1037E77D4}"/>
              </a:ext>
            </a:extLst>
          </p:cNvPr>
          <p:cNvSpPr>
            <a:spLocks noGrp="1"/>
          </p:cNvSpPr>
          <p:nvPr>
            <p:ph type="title"/>
          </p:nvPr>
        </p:nvSpPr>
        <p:spPr/>
        <p:txBody>
          <a:bodyPr>
            <a:normAutofit fontScale="90000"/>
          </a:bodyPr>
          <a:lstStyle/>
          <a:p>
            <a:r>
              <a:rPr lang="sv-FI" dirty="0"/>
              <a:t>Efter valdagen – kontrollräkning av rösterna och fastställande av valets resultat</a:t>
            </a:r>
          </a:p>
        </p:txBody>
      </p:sp>
      <p:sp>
        <p:nvSpPr>
          <p:cNvPr id="3" name="Platshållare för innehåll 2">
            <a:extLst>
              <a:ext uri="{FF2B5EF4-FFF2-40B4-BE49-F238E27FC236}">
                <a16:creationId xmlns:a16="http://schemas.microsoft.com/office/drawing/2014/main" id="{A4EFA982-D43A-AA51-3EB3-428CC53D846D}"/>
              </a:ext>
            </a:extLst>
          </p:cNvPr>
          <p:cNvSpPr>
            <a:spLocks noGrp="1"/>
          </p:cNvSpPr>
          <p:nvPr>
            <p:ph idx="1"/>
          </p:nvPr>
        </p:nvSpPr>
        <p:spPr>
          <a:xfrm>
            <a:off x="721124" y="1765738"/>
            <a:ext cx="10404000" cy="3850262"/>
          </a:xfrm>
        </p:spPr>
        <p:txBody>
          <a:bodyPr/>
          <a:lstStyle/>
          <a:p>
            <a:r>
              <a:rPr lang="sv-FI" dirty="0"/>
              <a:t>Om den kommunala centralvalnämnden upptäcker betydande brister eller fel i valprotokollen, ska den uppmana valnämnden att inom utsatt tid lämna in en utredning om ärendet samt vid behov komplettera det bristfälliga protokollet. Utredningen och de eventuella kompletteringarna ska vara den kommunala centralvalnämnden till handa innan valresultatet i kommunens kommunalval fastställs. </a:t>
            </a:r>
          </a:p>
          <a:p>
            <a:endParaRPr lang="sv-FI" dirty="0"/>
          </a:p>
          <a:p>
            <a:r>
              <a:rPr lang="sv-FI" dirty="0"/>
              <a:t>Valresultatet ska fastställas enligt vallagens 100 § (lagen beskriver detaljerat förfarandet). </a:t>
            </a:r>
          </a:p>
          <a:p>
            <a:endParaRPr lang="sv-FI" dirty="0"/>
          </a:p>
          <a:p>
            <a:endParaRPr lang="sv-FI" dirty="0"/>
          </a:p>
        </p:txBody>
      </p:sp>
    </p:spTree>
    <p:extLst>
      <p:ext uri="{BB962C8B-B14F-4D97-AF65-F5344CB8AC3E}">
        <p14:creationId xmlns:p14="http://schemas.microsoft.com/office/powerpoint/2010/main" val="191313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04C5C4-6A2B-FB25-9DB9-643D84AD7EA3}"/>
              </a:ext>
            </a:extLst>
          </p:cNvPr>
          <p:cNvSpPr>
            <a:spLocks noGrp="1"/>
          </p:cNvSpPr>
          <p:nvPr>
            <p:ph type="title"/>
          </p:nvPr>
        </p:nvSpPr>
        <p:spPr/>
        <p:txBody>
          <a:bodyPr>
            <a:normAutofit fontScale="90000"/>
          </a:bodyPr>
          <a:lstStyle/>
          <a:p>
            <a:r>
              <a:rPr lang="sv-FI" dirty="0"/>
              <a:t>Efter valdagen – kontrollräkning av rösterna och fastställande av valets resultat</a:t>
            </a:r>
          </a:p>
        </p:txBody>
      </p:sp>
      <p:sp>
        <p:nvSpPr>
          <p:cNvPr id="3" name="Platshållare för innehåll 2">
            <a:extLst>
              <a:ext uri="{FF2B5EF4-FFF2-40B4-BE49-F238E27FC236}">
                <a16:creationId xmlns:a16="http://schemas.microsoft.com/office/drawing/2014/main" id="{8B8B5B23-B88E-EE8F-1645-CA7CBE1A9833}"/>
              </a:ext>
            </a:extLst>
          </p:cNvPr>
          <p:cNvSpPr>
            <a:spLocks noGrp="1"/>
          </p:cNvSpPr>
          <p:nvPr>
            <p:ph idx="1"/>
          </p:nvPr>
        </p:nvSpPr>
        <p:spPr>
          <a:xfrm>
            <a:off x="721124" y="1608082"/>
            <a:ext cx="10404000" cy="4524704"/>
          </a:xfrm>
        </p:spPr>
        <p:txBody>
          <a:bodyPr>
            <a:normAutofit lnSpcReduction="10000"/>
          </a:bodyPr>
          <a:lstStyle/>
          <a:p>
            <a:r>
              <a:rPr lang="sv-FI" dirty="0"/>
              <a:t>Är en kandidat uppställd ensam på en kandidatlista som inte tillhör ett valförbund, är det slutliga jämförelsetalet lika med kandidatens personliga röstetal. Om kandidaterna inom en lista inte tillhör något valförbund är deras slutliga jämförelsetal lika med det preliminära jämförelsetalet. Lottdragning om ordningsföljden ska alltid ske om röstetalen eller jämförelsetalen är lika för flera kandidater.</a:t>
            </a:r>
          </a:p>
          <a:p>
            <a:endParaRPr lang="sv-FI" dirty="0"/>
          </a:p>
          <a:p>
            <a:r>
              <a:rPr lang="sv-FI" dirty="0"/>
              <a:t>Om en kandidat inte är valbar eller har avlidit räknas ändå de röster som tillfallit honom eller henne och kommer listan och ett eventuellt valförbund tillgodo.</a:t>
            </a:r>
          </a:p>
          <a:p>
            <a:endParaRPr lang="sv-FI" dirty="0"/>
          </a:p>
          <a:p>
            <a:r>
              <a:rPr lang="sv-FI" dirty="0"/>
              <a:t>De kandidater som har de högsta slutliga jämförelsetalen förklaras valda till det antal som ska väljas vid valet.</a:t>
            </a:r>
          </a:p>
        </p:txBody>
      </p:sp>
    </p:spTree>
    <p:extLst>
      <p:ext uri="{BB962C8B-B14F-4D97-AF65-F5344CB8AC3E}">
        <p14:creationId xmlns:p14="http://schemas.microsoft.com/office/powerpoint/2010/main" val="24908558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259A26A-36A7-010A-DA50-B8DF994BDCF4}"/>
              </a:ext>
            </a:extLst>
          </p:cNvPr>
          <p:cNvSpPr>
            <a:spLocks noGrp="1"/>
          </p:cNvSpPr>
          <p:nvPr>
            <p:ph type="title"/>
          </p:nvPr>
        </p:nvSpPr>
        <p:spPr/>
        <p:txBody>
          <a:bodyPr>
            <a:normAutofit fontScale="90000"/>
          </a:bodyPr>
          <a:lstStyle/>
          <a:p>
            <a:r>
              <a:rPr lang="sv-FI" dirty="0"/>
              <a:t>Efter valdagen – kontrollräkning av rösterna och fastställande av valets resultat</a:t>
            </a:r>
          </a:p>
        </p:txBody>
      </p:sp>
      <p:sp>
        <p:nvSpPr>
          <p:cNvPr id="3" name="Platshållare för innehåll 2">
            <a:extLst>
              <a:ext uri="{FF2B5EF4-FFF2-40B4-BE49-F238E27FC236}">
                <a16:creationId xmlns:a16="http://schemas.microsoft.com/office/drawing/2014/main" id="{758907D2-BCDE-EE74-DC46-69F35956AD24}"/>
              </a:ext>
            </a:extLst>
          </p:cNvPr>
          <p:cNvSpPr>
            <a:spLocks noGrp="1"/>
          </p:cNvSpPr>
          <p:nvPr>
            <p:ph idx="1"/>
          </p:nvPr>
        </p:nvSpPr>
        <p:spPr>
          <a:xfrm>
            <a:off x="721124" y="1734206"/>
            <a:ext cx="10404000" cy="3881793"/>
          </a:xfrm>
        </p:spPr>
        <p:txBody>
          <a:bodyPr/>
          <a:lstStyle/>
          <a:p>
            <a:r>
              <a:rPr lang="sv-FI" dirty="0"/>
              <a:t>Ersättare utses enligt bestämmelserna i vallagens 102 § och i kommunallagens 39 §. Ersättare utses i första hand från kandidatlistan, i andra hand från valförbundet.</a:t>
            </a:r>
          </a:p>
          <a:p>
            <a:endParaRPr lang="sv-FI" dirty="0"/>
          </a:p>
          <a:p>
            <a:r>
              <a:rPr lang="sv-FI" dirty="0"/>
              <a:t>Observera att inga anteckningar får göras på valsedlarna i något skede av granskningen.</a:t>
            </a:r>
          </a:p>
        </p:txBody>
      </p:sp>
    </p:spTree>
    <p:extLst>
      <p:ext uri="{BB962C8B-B14F-4D97-AF65-F5344CB8AC3E}">
        <p14:creationId xmlns:p14="http://schemas.microsoft.com/office/powerpoint/2010/main" val="29752508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F643DF-383F-B647-7E51-C848A026BF68}"/>
              </a:ext>
            </a:extLst>
          </p:cNvPr>
          <p:cNvSpPr>
            <a:spLocks noGrp="1"/>
          </p:cNvSpPr>
          <p:nvPr>
            <p:ph type="title"/>
          </p:nvPr>
        </p:nvSpPr>
        <p:spPr/>
        <p:txBody>
          <a:bodyPr>
            <a:normAutofit fontScale="90000"/>
          </a:bodyPr>
          <a:lstStyle/>
          <a:p>
            <a:r>
              <a:rPr lang="sv-FI" dirty="0"/>
              <a:t>Offentliggörande och rapportering av valresultatet</a:t>
            </a:r>
          </a:p>
        </p:txBody>
      </p:sp>
      <p:sp>
        <p:nvSpPr>
          <p:cNvPr id="3" name="Platshållare för innehåll 2">
            <a:extLst>
              <a:ext uri="{FF2B5EF4-FFF2-40B4-BE49-F238E27FC236}">
                <a16:creationId xmlns:a16="http://schemas.microsoft.com/office/drawing/2014/main" id="{E85A5365-7E32-49A2-2C16-DD7C2AEFB8C6}"/>
              </a:ext>
            </a:extLst>
          </p:cNvPr>
          <p:cNvSpPr>
            <a:spLocks noGrp="1"/>
          </p:cNvSpPr>
          <p:nvPr>
            <p:ph idx="1"/>
          </p:nvPr>
        </p:nvSpPr>
        <p:spPr>
          <a:xfrm>
            <a:off x="721124" y="1481958"/>
            <a:ext cx="10404000" cy="4134041"/>
          </a:xfrm>
        </p:spPr>
        <p:txBody>
          <a:bodyPr>
            <a:normAutofit fontScale="92500" lnSpcReduction="10000"/>
          </a:bodyPr>
          <a:lstStyle/>
          <a:p>
            <a:r>
              <a:rPr lang="sv-FI" dirty="0"/>
              <a:t>Den kommunala centralvalnämnden ska underrätta de valda och kommunstyrelsen om valresultatet samt offentliggöra det tillsammans med en besvärsanvisning på det sätt som kommunens tillkännagivanden görs offentliga. Förutom de valdas namn, titel och yrke eller syssla ska också deras röstetal och slutliga jämförelsetal offentliggöras. </a:t>
            </a:r>
          </a:p>
          <a:p>
            <a:pPr lvl="1"/>
            <a:r>
              <a:rPr lang="sv-FI" dirty="0"/>
              <a:t>Besvärsanvisning – beskrivs i valanvisning 3. </a:t>
            </a:r>
          </a:p>
          <a:p>
            <a:pPr lvl="1"/>
            <a:endParaRPr lang="sv-FI" dirty="0"/>
          </a:p>
          <a:p>
            <a:r>
              <a:rPr lang="sv-FI" dirty="0"/>
              <a:t>Förutom offentliggörande ombeds de kommunala centralvalnämnderna även meddela namn och kontaktuppgifter på invalda, första och andra ersättarna, etablerade politiska föreningar och etablerade kommunala politiska föreningar som ställt upp kandidater samt valmansföreningar vars kandidater invalts i kommunfullmäktige till:</a:t>
            </a:r>
          </a:p>
          <a:p>
            <a:pPr lvl="1"/>
            <a:r>
              <a:rPr lang="sv-FI" dirty="0"/>
              <a:t> Landskapsrevisionen, PB 69, 22101 MARIEHAMN, eller per e-post till </a:t>
            </a:r>
            <a:r>
              <a:rPr lang="sv-FI" dirty="0">
                <a:hlinkClick r:id="rId2"/>
              </a:rPr>
              <a:t>revisor@revisionen.ax</a:t>
            </a:r>
            <a:endParaRPr lang="sv-FI" dirty="0"/>
          </a:p>
          <a:p>
            <a:pPr lvl="1"/>
            <a:r>
              <a:rPr lang="sv-FI" dirty="0"/>
              <a:t> samt till valinfo@regeringen.ax. </a:t>
            </a:r>
          </a:p>
          <a:p>
            <a:endParaRPr lang="sv-FI" dirty="0"/>
          </a:p>
        </p:txBody>
      </p:sp>
    </p:spTree>
    <p:extLst>
      <p:ext uri="{BB962C8B-B14F-4D97-AF65-F5344CB8AC3E}">
        <p14:creationId xmlns:p14="http://schemas.microsoft.com/office/powerpoint/2010/main" val="12087036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BCCB729-9611-E59C-4F0D-584A7BE82DC1}"/>
              </a:ext>
            </a:extLst>
          </p:cNvPr>
          <p:cNvSpPr>
            <a:spLocks noGrp="1"/>
          </p:cNvSpPr>
          <p:nvPr>
            <p:ph type="title"/>
          </p:nvPr>
        </p:nvSpPr>
        <p:spPr/>
        <p:txBody>
          <a:bodyPr/>
          <a:lstStyle/>
          <a:p>
            <a:r>
              <a:rPr lang="sv-FI" dirty="0"/>
              <a:t>Arkivering, returnering och förvaring</a:t>
            </a:r>
          </a:p>
        </p:txBody>
      </p:sp>
      <p:sp>
        <p:nvSpPr>
          <p:cNvPr id="3" name="Platshållare för innehåll 2">
            <a:extLst>
              <a:ext uri="{FF2B5EF4-FFF2-40B4-BE49-F238E27FC236}">
                <a16:creationId xmlns:a16="http://schemas.microsoft.com/office/drawing/2014/main" id="{C42549D9-D4D8-8DE9-1C4A-BFECB64DA546}"/>
              </a:ext>
            </a:extLst>
          </p:cNvPr>
          <p:cNvSpPr>
            <a:spLocks noGrp="1"/>
          </p:cNvSpPr>
          <p:nvPr>
            <p:ph idx="1"/>
          </p:nvPr>
        </p:nvSpPr>
        <p:spPr>
          <a:xfrm>
            <a:off x="721124" y="1152000"/>
            <a:ext cx="10404000" cy="4791600"/>
          </a:xfrm>
        </p:spPr>
        <p:txBody>
          <a:bodyPr>
            <a:normAutofit fontScale="92500" lnSpcReduction="10000"/>
          </a:bodyPr>
          <a:lstStyle/>
          <a:p>
            <a:pPr marL="0" indent="0">
              <a:buNone/>
            </a:pPr>
            <a:r>
              <a:rPr lang="sv-FI" b="1" i="1" dirty="0"/>
              <a:t>Arkiveras:</a:t>
            </a:r>
          </a:p>
          <a:p>
            <a:pPr marL="0" indent="0">
              <a:buNone/>
            </a:pPr>
            <a:r>
              <a:rPr lang="sv-FI" dirty="0"/>
              <a:t>(varaktigt)</a:t>
            </a:r>
          </a:p>
          <a:p>
            <a:r>
              <a:rPr lang="sv-FI" dirty="0"/>
              <a:t>Vallängderna</a:t>
            </a:r>
          </a:p>
          <a:p>
            <a:r>
              <a:rPr lang="sv-FI" dirty="0"/>
              <a:t>Sammanställningen av kandidatlistorna </a:t>
            </a:r>
          </a:p>
          <a:p>
            <a:r>
              <a:rPr lang="sv-FI" dirty="0"/>
              <a:t>Samtliga uträkningar rörande valresultatet</a:t>
            </a:r>
          </a:p>
          <a:p>
            <a:r>
              <a:rPr lang="sv-FI" dirty="0"/>
              <a:t>Centralvalnämndens protokoll </a:t>
            </a:r>
          </a:p>
          <a:p>
            <a:pPr marL="0" indent="0">
              <a:buNone/>
            </a:pPr>
            <a:endParaRPr lang="sv-FI" dirty="0"/>
          </a:p>
          <a:p>
            <a:pPr marL="0" indent="0">
              <a:buNone/>
            </a:pPr>
            <a:r>
              <a:rPr lang="sv-FI" dirty="0"/>
              <a:t>(förvaras tills nästa val har förrättats och vunnit laga kraft) </a:t>
            </a:r>
          </a:p>
          <a:p>
            <a:r>
              <a:rPr lang="sv-FI" dirty="0"/>
              <a:t>Valsedlarna</a:t>
            </a:r>
          </a:p>
          <a:p>
            <a:r>
              <a:rPr lang="sv-FI" dirty="0"/>
              <a:t>Oöppnade ytterkuvert som har lämnats obeaktade och som har inkommit till centralvalnämnden efter utsatt tid </a:t>
            </a:r>
          </a:p>
          <a:p>
            <a:r>
              <a:rPr lang="sv-FI" dirty="0"/>
              <a:t>De valkuvert, följebrev och ytterkuvert som har lämnats obeaktade </a:t>
            </a:r>
          </a:p>
          <a:p>
            <a:endParaRPr lang="sv-FI" dirty="0"/>
          </a:p>
          <a:p>
            <a:endParaRPr lang="sv-FI" dirty="0"/>
          </a:p>
        </p:txBody>
      </p:sp>
    </p:spTree>
    <p:extLst>
      <p:ext uri="{BB962C8B-B14F-4D97-AF65-F5344CB8AC3E}">
        <p14:creationId xmlns:p14="http://schemas.microsoft.com/office/powerpoint/2010/main" val="27912925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F728FD9-4133-FA01-B38B-ABE46AE571B7}"/>
              </a:ext>
            </a:extLst>
          </p:cNvPr>
          <p:cNvSpPr>
            <a:spLocks noGrp="1"/>
          </p:cNvSpPr>
          <p:nvPr>
            <p:ph type="title"/>
          </p:nvPr>
        </p:nvSpPr>
        <p:spPr/>
        <p:txBody>
          <a:bodyPr/>
          <a:lstStyle/>
          <a:p>
            <a:r>
              <a:rPr lang="sv-FI" dirty="0"/>
              <a:t>Arkivering, returnering och förvaring</a:t>
            </a:r>
          </a:p>
        </p:txBody>
      </p:sp>
      <p:sp>
        <p:nvSpPr>
          <p:cNvPr id="3" name="Platshållare för innehåll 2">
            <a:extLst>
              <a:ext uri="{FF2B5EF4-FFF2-40B4-BE49-F238E27FC236}">
                <a16:creationId xmlns:a16="http://schemas.microsoft.com/office/drawing/2014/main" id="{36490D3F-4091-78FA-6454-DAA4EE655FE8}"/>
              </a:ext>
            </a:extLst>
          </p:cNvPr>
          <p:cNvSpPr>
            <a:spLocks noGrp="1"/>
          </p:cNvSpPr>
          <p:nvPr>
            <p:ph idx="1"/>
          </p:nvPr>
        </p:nvSpPr>
        <p:spPr/>
        <p:txBody>
          <a:bodyPr/>
          <a:lstStyle/>
          <a:p>
            <a:pPr marL="0" indent="0">
              <a:buNone/>
            </a:pPr>
            <a:r>
              <a:rPr lang="sv-FI" b="1" i="1" dirty="0"/>
              <a:t>Förvaras hos kommunen:</a:t>
            </a:r>
          </a:p>
          <a:p>
            <a:r>
              <a:rPr lang="sv-FI" dirty="0"/>
              <a:t>Valskärmar/valbås</a:t>
            </a:r>
          </a:p>
          <a:p>
            <a:r>
              <a:rPr lang="sv-FI" dirty="0"/>
              <a:t>Valurnor</a:t>
            </a:r>
          </a:p>
          <a:p>
            <a:r>
              <a:rPr lang="sv-FI" dirty="0"/>
              <a:t>Återanvändbara skyltar om vallokalerna</a:t>
            </a:r>
          </a:p>
          <a:p>
            <a:r>
              <a:rPr lang="sv-FI" dirty="0"/>
              <a:t>Valstämplar</a:t>
            </a:r>
          </a:p>
          <a:p>
            <a:r>
              <a:rPr lang="sv-FI" dirty="0"/>
              <a:t>Förseglingsmaterial</a:t>
            </a:r>
          </a:p>
          <a:p>
            <a:endParaRPr lang="sv-FI" dirty="0"/>
          </a:p>
          <a:p>
            <a:pPr marL="0" indent="0">
              <a:buNone/>
            </a:pPr>
            <a:r>
              <a:rPr lang="sv-FI" b="1" i="1" dirty="0"/>
              <a:t>Returneras till landskapsregeringen: </a:t>
            </a:r>
          </a:p>
          <a:p>
            <a:pPr marL="0" indent="0">
              <a:buNone/>
            </a:pPr>
            <a:r>
              <a:rPr lang="sv-FI" b="1" i="1" dirty="0"/>
              <a:t>• </a:t>
            </a:r>
            <a:r>
              <a:rPr lang="sv-FI" dirty="0"/>
              <a:t>Oanvända valkuvert och gula ytterkuvert</a:t>
            </a:r>
          </a:p>
          <a:p>
            <a:pPr marL="0" indent="0">
              <a:buNone/>
            </a:pPr>
            <a:r>
              <a:rPr lang="sv-FI" dirty="0"/>
              <a:t>• Västar för valfunktionärer</a:t>
            </a:r>
          </a:p>
          <a:p>
            <a:pPr marL="0" indent="0">
              <a:buNone/>
            </a:pPr>
            <a:endParaRPr lang="sv-FI" b="1" i="1" dirty="0"/>
          </a:p>
          <a:p>
            <a:endParaRPr lang="sv-FI" dirty="0"/>
          </a:p>
        </p:txBody>
      </p:sp>
    </p:spTree>
    <p:extLst>
      <p:ext uri="{BB962C8B-B14F-4D97-AF65-F5344CB8AC3E}">
        <p14:creationId xmlns:p14="http://schemas.microsoft.com/office/powerpoint/2010/main" val="19617790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3F4505E-4B70-1AF7-F011-3D5508C52A64}"/>
              </a:ext>
            </a:extLst>
          </p:cNvPr>
          <p:cNvSpPr>
            <a:spLocks noGrp="1"/>
          </p:cNvSpPr>
          <p:nvPr>
            <p:ph type="ctrTitle"/>
          </p:nvPr>
        </p:nvSpPr>
        <p:spPr/>
        <p:txBody>
          <a:bodyPr/>
          <a:lstStyle/>
          <a:p>
            <a:r>
              <a:rPr lang="sv-FI" dirty="0"/>
              <a:t>Valrapporteringssystemet</a:t>
            </a:r>
          </a:p>
        </p:txBody>
      </p:sp>
      <p:sp>
        <p:nvSpPr>
          <p:cNvPr id="3" name="Underrubrik 2">
            <a:extLst>
              <a:ext uri="{FF2B5EF4-FFF2-40B4-BE49-F238E27FC236}">
                <a16:creationId xmlns:a16="http://schemas.microsoft.com/office/drawing/2014/main" id="{94857123-AAFD-09E9-0BDE-C83730D4CEF1}"/>
              </a:ext>
            </a:extLst>
          </p:cNvPr>
          <p:cNvSpPr>
            <a:spLocks noGrp="1"/>
          </p:cNvSpPr>
          <p:nvPr>
            <p:ph type="subTitle" idx="1"/>
          </p:nvPr>
        </p:nvSpPr>
        <p:spPr/>
        <p:txBody>
          <a:bodyPr/>
          <a:lstStyle/>
          <a:p>
            <a:r>
              <a:rPr lang="sv-FI" dirty="0"/>
              <a:t>Ann-Sofi Lenander, projektsamordnare</a:t>
            </a:r>
          </a:p>
        </p:txBody>
      </p:sp>
    </p:spTree>
    <p:extLst>
      <p:ext uri="{BB962C8B-B14F-4D97-AF65-F5344CB8AC3E}">
        <p14:creationId xmlns:p14="http://schemas.microsoft.com/office/powerpoint/2010/main" val="3468675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25ECD0-934D-4977-EEAC-DF4D5997500F}"/>
              </a:ext>
            </a:extLst>
          </p:cNvPr>
          <p:cNvSpPr>
            <a:spLocks noGrp="1"/>
          </p:cNvSpPr>
          <p:nvPr>
            <p:ph type="title"/>
          </p:nvPr>
        </p:nvSpPr>
        <p:spPr/>
        <p:txBody>
          <a:bodyPr/>
          <a:lstStyle/>
          <a:p>
            <a:r>
              <a:rPr lang="sv-FI" dirty="0"/>
              <a:t>Grundläggande principer vid val på Åland</a:t>
            </a:r>
          </a:p>
        </p:txBody>
      </p:sp>
      <p:sp>
        <p:nvSpPr>
          <p:cNvPr id="3" name="Platshållare för innehåll 2">
            <a:extLst>
              <a:ext uri="{FF2B5EF4-FFF2-40B4-BE49-F238E27FC236}">
                <a16:creationId xmlns:a16="http://schemas.microsoft.com/office/drawing/2014/main" id="{D3252404-BFD6-FFDD-6AF7-57D0370F4B11}"/>
              </a:ext>
            </a:extLst>
          </p:cNvPr>
          <p:cNvSpPr>
            <a:spLocks noGrp="1"/>
          </p:cNvSpPr>
          <p:nvPr>
            <p:ph idx="1"/>
          </p:nvPr>
        </p:nvSpPr>
        <p:spPr/>
        <p:txBody>
          <a:bodyPr/>
          <a:lstStyle/>
          <a:p>
            <a:pPr marL="0" indent="0">
              <a:buNone/>
            </a:pPr>
            <a:endParaRPr lang="sv-FI" dirty="0"/>
          </a:p>
          <a:p>
            <a:r>
              <a:rPr lang="sv-FI" dirty="0"/>
              <a:t>Allmän och lika rösträtt </a:t>
            </a:r>
          </a:p>
          <a:p>
            <a:endParaRPr lang="sv-FI" dirty="0"/>
          </a:p>
          <a:p>
            <a:r>
              <a:rPr lang="sv-FI" dirty="0"/>
              <a:t>Valen är direkta</a:t>
            </a:r>
          </a:p>
          <a:p>
            <a:endParaRPr lang="sv-FI" dirty="0"/>
          </a:p>
          <a:p>
            <a:r>
              <a:rPr lang="sv-FI" dirty="0"/>
              <a:t>Valen är proportionella </a:t>
            </a:r>
          </a:p>
          <a:p>
            <a:endParaRPr lang="sv-FI" dirty="0"/>
          </a:p>
          <a:p>
            <a:r>
              <a:rPr lang="sv-FI" dirty="0"/>
              <a:t>Valen är hemliga</a:t>
            </a:r>
          </a:p>
        </p:txBody>
      </p:sp>
    </p:spTree>
    <p:extLst>
      <p:ext uri="{BB962C8B-B14F-4D97-AF65-F5344CB8AC3E}">
        <p14:creationId xmlns:p14="http://schemas.microsoft.com/office/powerpoint/2010/main" val="14616906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8209076B-2BD6-3C0C-3B89-E6E0C31A6059}"/>
              </a:ext>
            </a:extLst>
          </p:cNvPr>
          <p:cNvSpPr>
            <a:spLocks noGrp="1"/>
          </p:cNvSpPr>
          <p:nvPr>
            <p:ph type="title"/>
          </p:nvPr>
        </p:nvSpPr>
        <p:spPr/>
        <p:txBody>
          <a:bodyPr/>
          <a:lstStyle/>
          <a:p>
            <a:r>
              <a:rPr lang="sv-FI" dirty="0"/>
              <a:t>Valrapporteringssystemet</a:t>
            </a:r>
          </a:p>
        </p:txBody>
      </p:sp>
      <p:sp>
        <p:nvSpPr>
          <p:cNvPr id="6" name="Platshållare för innehåll 5">
            <a:extLst>
              <a:ext uri="{FF2B5EF4-FFF2-40B4-BE49-F238E27FC236}">
                <a16:creationId xmlns:a16="http://schemas.microsoft.com/office/drawing/2014/main" id="{4B6A1BE8-87CC-7270-DBBF-C9C8327227DE}"/>
              </a:ext>
            </a:extLst>
          </p:cNvPr>
          <p:cNvSpPr>
            <a:spLocks noGrp="1"/>
          </p:cNvSpPr>
          <p:nvPr>
            <p:ph idx="1"/>
          </p:nvPr>
        </p:nvSpPr>
        <p:spPr/>
        <p:txBody>
          <a:bodyPr>
            <a:normAutofit/>
          </a:bodyPr>
          <a:lstStyle/>
          <a:p>
            <a:r>
              <a:rPr lang="sv-FI" dirty="0"/>
              <a:t>Användare får en inloggning i systemet</a:t>
            </a:r>
          </a:p>
          <a:p>
            <a:pPr lvl="1"/>
            <a:r>
              <a:rPr lang="sv-FI" dirty="0"/>
              <a:t>Användar-id skickas på mail</a:t>
            </a:r>
          </a:p>
          <a:p>
            <a:pPr lvl="1"/>
            <a:r>
              <a:rPr lang="sv-FI" dirty="0"/>
              <a:t>Tillfälligt lösenord skickas på SMS. Giltigt fram till första inloggning, eller i 7 dagar</a:t>
            </a:r>
            <a:br>
              <a:rPr lang="sv-FI" dirty="0"/>
            </a:br>
            <a:endParaRPr lang="sv-FI" dirty="0"/>
          </a:p>
          <a:p>
            <a:r>
              <a:rPr lang="sv-FI" dirty="0"/>
              <a:t>Byt lösenord vid första inloggningen</a:t>
            </a:r>
          </a:p>
          <a:p>
            <a:pPr lvl="1"/>
            <a:r>
              <a:rPr lang="sv-FI" dirty="0"/>
              <a:t>Minst 12 tecken, minst en stor bokstav, minst en liten bokstav, minst en siffra, minst ett specialtecken</a:t>
            </a:r>
            <a:br>
              <a:rPr lang="sv-FI" dirty="0"/>
            </a:br>
            <a:endParaRPr lang="sv-FI" dirty="0"/>
          </a:p>
          <a:p>
            <a:r>
              <a:rPr lang="sv-FI" dirty="0"/>
              <a:t>Inloggning med tvåstegsautentisering, lösenord och SMS</a:t>
            </a:r>
          </a:p>
          <a:p>
            <a:pPr lvl="1"/>
            <a:r>
              <a:rPr lang="sv-FI" dirty="0"/>
              <a:t>En användare </a:t>
            </a:r>
            <a:r>
              <a:rPr lang="sv-FI" b="1" dirty="0"/>
              <a:t>hålls inloggad i 6h</a:t>
            </a:r>
            <a:br>
              <a:rPr lang="sv-FI" dirty="0"/>
            </a:br>
            <a:endParaRPr lang="sv-FI" dirty="0"/>
          </a:p>
          <a:p>
            <a:r>
              <a:rPr lang="sv-FI" dirty="0"/>
              <a:t>Glömt lösenord? Kontakta administratör!</a:t>
            </a:r>
          </a:p>
          <a:p>
            <a:endParaRPr lang="sv-FI" dirty="0"/>
          </a:p>
        </p:txBody>
      </p:sp>
    </p:spTree>
    <p:extLst>
      <p:ext uri="{BB962C8B-B14F-4D97-AF65-F5344CB8AC3E}">
        <p14:creationId xmlns:p14="http://schemas.microsoft.com/office/powerpoint/2010/main" val="37494192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C2F0A0-5D6D-1E7A-EAFA-C965BF64ACB3}"/>
              </a:ext>
            </a:extLst>
          </p:cNvPr>
          <p:cNvSpPr>
            <a:spLocks noGrp="1"/>
          </p:cNvSpPr>
          <p:nvPr>
            <p:ph type="title"/>
          </p:nvPr>
        </p:nvSpPr>
        <p:spPr/>
        <p:txBody>
          <a:bodyPr/>
          <a:lstStyle/>
          <a:p>
            <a:r>
              <a:rPr lang="sv-FI" dirty="0"/>
              <a:t>Valrapporteringssystemet</a:t>
            </a:r>
          </a:p>
        </p:txBody>
      </p:sp>
      <p:sp>
        <p:nvSpPr>
          <p:cNvPr id="3" name="Platshållare för innehåll 2">
            <a:extLst>
              <a:ext uri="{FF2B5EF4-FFF2-40B4-BE49-F238E27FC236}">
                <a16:creationId xmlns:a16="http://schemas.microsoft.com/office/drawing/2014/main" id="{4094BBA8-E0C9-1CFE-9FFA-0B54B68A33B1}"/>
              </a:ext>
            </a:extLst>
          </p:cNvPr>
          <p:cNvSpPr>
            <a:spLocks noGrp="1"/>
          </p:cNvSpPr>
          <p:nvPr>
            <p:ph idx="1"/>
          </p:nvPr>
        </p:nvSpPr>
        <p:spPr/>
        <p:txBody>
          <a:bodyPr>
            <a:normAutofit/>
          </a:bodyPr>
          <a:lstStyle/>
          <a:p>
            <a:r>
              <a:rPr lang="sv-FI" dirty="0"/>
              <a:t>Förvara lösenordet på en säker plats</a:t>
            </a:r>
            <a:br>
              <a:rPr lang="sv-FI" dirty="0"/>
            </a:br>
            <a:endParaRPr lang="sv-FI" dirty="0"/>
          </a:p>
          <a:p>
            <a:r>
              <a:rPr lang="sv-FI" dirty="0"/>
              <a:t>Lämna inte datorn utan uppsikt under registrering</a:t>
            </a:r>
          </a:p>
          <a:p>
            <a:endParaRPr lang="sv-FI" dirty="0"/>
          </a:p>
          <a:p>
            <a:r>
              <a:rPr lang="sv-FI" dirty="0"/>
              <a:t>Varje </a:t>
            </a:r>
            <a:r>
              <a:rPr lang="sv-FI" b="1" dirty="0"/>
              <a:t>röstningsområde kan enbart registrera röster en gång</a:t>
            </a:r>
            <a:r>
              <a:rPr lang="sv-FI" dirty="0"/>
              <a:t>. </a:t>
            </a:r>
          </a:p>
          <a:p>
            <a:pPr lvl="1"/>
            <a:r>
              <a:rPr lang="sv-FI" dirty="0"/>
              <a:t>Även om det finns flera användare kan registrering enbart ske en gång</a:t>
            </a:r>
          </a:p>
          <a:p>
            <a:pPr lvl="1"/>
            <a:r>
              <a:rPr lang="sv-FI" dirty="0"/>
              <a:t>Blev något fel? Kontakta administratör!</a:t>
            </a:r>
            <a:br>
              <a:rPr lang="sv-FI" dirty="0"/>
            </a:br>
            <a:endParaRPr lang="sv-FI" dirty="0"/>
          </a:p>
          <a:p>
            <a:pPr lvl="1"/>
            <a:endParaRPr lang="sv-FI" dirty="0"/>
          </a:p>
          <a:p>
            <a:r>
              <a:rPr lang="sv-FI" dirty="0"/>
              <a:t>Inrapporterade resultat publicerar klockan 20.30 den15 oktober. </a:t>
            </a:r>
          </a:p>
          <a:p>
            <a:pPr lvl="1"/>
            <a:r>
              <a:rPr lang="sv-FI" dirty="0"/>
              <a:t>Registrera totalt antal valdagsröster i lagtingsval senast </a:t>
            </a:r>
            <a:r>
              <a:rPr lang="sv-FI" dirty="0" err="1"/>
              <a:t>kl</a:t>
            </a:r>
            <a:r>
              <a:rPr lang="sv-FI" dirty="0"/>
              <a:t> 20.15!</a:t>
            </a:r>
          </a:p>
        </p:txBody>
      </p:sp>
    </p:spTree>
    <p:extLst>
      <p:ext uri="{BB962C8B-B14F-4D97-AF65-F5344CB8AC3E}">
        <p14:creationId xmlns:p14="http://schemas.microsoft.com/office/powerpoint/2010/main" val="17250614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6AEABF32-4A43-1D4E-6F8F-030270AC49BE}"/>
              </a:ext>
            </a:extLst>
          </p:cNvPr>
          <p:cNvSpPr>
            <a:spLocks noGrp="1"/>
          </p:cNvSpPr>
          <p:nvPr>
            <p:ph idx="1"/>
          </p:nvPr>
        </p:nvSpPr>
        <p:spPr/>
        <p:txBody>
          <a:bodyPr/>
          <a:lstStyle/>
          <a:p>
            <a:pPr marL="0" indent="0">
              <a:buNone/>
            </a:pPr>
            <a:endParaRPr lang="sv-FI" dirty="0"/>
          </a:p>
        </p:txBody>
      </p:sp>
      <p:sp>
        <p:nvSpPr>
          <p:cNvPr id="3" name="Platshållare för innehåll 2">
            <a:extLst>
              <a:ext uri="{FF2B5EF4-FFF2-40B4-BE49-F238E27FC236}">
                <a16:creationId xmlns:a16="http://schemas.microsoft.com/office/drawing/2014/main" id="{6107BF47-E96D-30A0-9C6A-649CD120C1FC}"/>
              </a:ext>
            </a:extLst>
          </p:cNvPr>
          <p:cNvSpPr>
            <a:spLocks noGrp="1"/>
          </p:cNvSpPr>
          <p:nvPr>
            <p:ph idx="13"/>
          </p:nvPr>
        </p:nvSpPr>
        <p:spPr/>
        <p:txBody>
          <a:bodyPr/>
          <a:lstStyle/>
          <a:p>
            <a:endParaRPr lang="sv-FI"/>
          </a:p>
        </p:txBody>
      </p:sp>
      <p:sp>
        <p:nvSpPr>
          <p:cNvPr id="4" name="Rubrik 3">
            <a:extLst>
              <a:ext uri="{FF2B5EF4-FFF2-40B4-BE49-F238E27FC236}">
                <a16:creationId xmlns:a16="http://schemas.microsoft.com/office/drawing/2014/main" id="{CAC0674B-4376-3990-16B2-0FF749EA78D7}"/>
              </a:ext>
            </a:extLst>
          </p:cNvPr>
          <p:cNvSpPr>
            <a:spLocks noGrp="1"/>
          </p:cNvSpPr>
          <p:nvPr>
            <p:ph type="title"/>
          </p:nvPr>
        </p:nvSpPr>
        <p:spPr/>
        <p:txBody>
          <a:bodyPr/>
          <a:lstStyle/>
          <a:p>
            <a:r>
              <a:rPr lang="sv-FI" dirty="0"/>
              <a:t>Inbjudan</a:t>
            </a:r>
          </a:p>
        </p:txBody>
      </p:sp>
      <p:sp>
        <p:nvSpPr>
          <p:cNvPr id="6" name="textruta 5">
            <a:extLst>
              <a:ext uri="{FF2B5EF4-FFF2-40B4-BE49-F238E27FC236}">
                <a16:creationId xmlns:a16="http://schemas.microsoft.com/office/drawing/2014/main" id="{CFBAA726-274A-9E6D-CCC6-3E2E5EC93A8B}"/>
              </a:ext>
            </a:extLst>
          </p:cNvPr>
          <p:cNvSpPr txBox="1"/>
          <p:nvPr/>
        </p:nvSpPr>
        <p:spPr>
          <a:xfrm>
            <a:off x="416958" y="1152000"/>
            <a:ext cx="5950389" cy="4247317"/>
          </a:xfrm>
          <a:prstGeom prst="rect">
            <a:avLst/>
          </a:prstGeom>
          <a:solidFill>
            <a:schemeClr val="accent5">
              <a:lumMod val="20000"/>
              <a:lumOff val="80000"/>
            </a:schemeClr>
          </a:solidFill>
        </p:spPr>
        <p:txBody>
          <a:bodyPr wrap="square">
            <a:spAutoFit/>
          </a:bodyPr>
          <a:lstStyle/>
          <a:p>
            <a:pPr rtl="0"/>
            <a:r>
              <a:rPr lang="sv-FI" dirty="0"/>
              <a:t>Hej,</a:t>
            </a:r>
          </a:p>
          <a:p>
            <a:pPr rtl="0"/>
            <a:r>
              <a:rPr lang="sv-FI" dirty="0"/>
              <a:t> </a:t>
            </a:r>
          </a:p>
          <a:p>
            <a:pPr rtl="0"/>
            <a:r>
              <a:rPr lang="sv-FI" dirty="0"/>
              <a:t>Ett konto har skapats åt dig i valrapporteringssystemet.</a:t>
            </a:r>
          </a:p>
          <a:p>
            <a:pPr rtl="0"/>
            <a:r>
              <a:rPr lang="sv-FI" dirty="0"/>
              <a:t> </a:t>
            </a:r>
          </a:p>
          <a:p>
            <a:pPr rtl="0"/>
            <a:r>
              <a:rPr lang="sv-FI" dirty="0"/>
              <a:t>Ditt användar-id är: </a:t>
            </a:r>
            <a:r>
              <a:rPr lang="sv-FI" dirty="0" err="1"/>
              <a:t>annlen</a:t>
            </a:r>
            <a:endParaRPr lang="sv-FI" dirty="0"/>
          </a:p>
          <a:p>
            <a:pPr rtl="0"/>
            <a:r>
              <a:rPr lang="sv-FI" dirty="0"/>
              <a:t>Ett tillfälligt lösenord kommer att skickas till dig via SMS inom kort. Första gången du loggar in kommer du att behöva byta det tillfälliga lösenordet innan du kan använda valrapporteringssystemet.</a:t>
            </a:r>
          </a:p>
          <a:p>
            <a:pPr rtl="0"/>
            <a:r>
              <a:rPr lang="sv-FI" dirty="0"/>
              <a:t> </a:t>
            </a:r>
          </a:p>
          <a:p>
            <a:pPr rtl="0"/>
            <a:r>
              <a:rPr lang="sv-FI" dirty="0"/>
              <a:t>Du hittar till rapporteringssystemet med denna länk, </a:t>
            </a:r>
            <a:r>
              <a:rPr lang="sv-FI" dirty="0">
                <a:effectLst/>
                <a:hlinkClick r:id="rId2" tooltip="https://registrera.valresultat.ax/"/>
              </a:rPr>
              <a:t>https://registrera.valresultat.ax/</a:t>
            </a:r>
            <a:endParaRPr lang="sv-FI" dirty="0"/>
          </a:p>
          <a:p>
            <a:pPr rtl="0"/>
            <a:r>
              <a:rPr lang="sv-FI" dirty="0"/>
              <a:t> </a:t>
            </a:r>
          </a:p>
          <a:p>
            <a:pPr rtl="0"/>
            <a:r>
              <a:rPr lang="sv-FI" dirty="0"/>
              <a:t>Med vänliga hälsningar,</a:t>
            </a:r>
          </a:p>
          <a:p>
            <a:pPr rtl="0"/>
            <a:r>
              <a:rPr lang="sv-FI" dirty="0"/>
              <a:t>Landskapsregeringen</a:t>
            </a:r>
          </a:p>
        </p:txBody>
      </p:sp>
      <p:pic>
        <p:nvPicPr>
          <p:cNvPr id="1026" name="Picture 2">
            <a:extLst>
              <a:ext uri="{FF2B5EF4-FFF2-40B4-BE49-F238E27FC236}">
                <a16:creationId xmlns:a16="http://schemas.microsoft.com/office/drawing/2014/main" id="{C3A5D9F9-E688-1E2B-CC04-160C75279B1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4529"/>
          <a:stretch/>
        </p:blipFill>
        <p:spPr bwMode="auto">
          <a:xfrm>
            <a:off x="7075503" y="73231"/>
            <a:ext cx="3197994" cy="67847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48869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32B479-D0E9-B194-AD0A-5D35EF5570F3}"/>
              </a:ext>
            </a:extLst>
          </p:cNvPr>
          <p:cNvSpPr>
            <a:spLocks noGrp="1"/>
          </p:cNvSpPr>
          <p:nvPr>
            <p:ph type="title"/>
          </p:nvPr>
        </p:nvSpPr>
        <p:spPr/>
        <p:txBody>
          <a:bodyPr/>
          <a:lstStyle/>
          <a:p>
            <a:r>
              <a:rPr lang="sv-FI" dirty="0"/>
              <a:t>Valanvisning 4</a:t>
            </a:r>
          </a:p>
        </p:txBody>
      </p:sp>
      <p:sp>
        <p:nvSpPr>
          <p:cNvPr id="3" name="Platshållare för innehåll 2">
            <a:extLst>
              <a:ext uri="{FF2B5EF4-FFF2-40B4-BE49-F238E27FC236}">
                <a16:creationId xmlns:a16="http://schemas.microsoft.com/office/drawing/2014/main" id="{1C3B6E1D-620B-086D-573D-C861C208F42D}"/>
              </a:ext>
            </a:extLst>
          </p:cNvPr>
          <p:cNvSpPr>
            <a:spLocks noGrp="1"/>
          </p:cNvSpPr>
          <p:nvPr>
            <p:ph idx="1"/>
          </p:nvPr>
        </p:nvSpPr>
        <p:spPr/>
        <p:txBody>
          <a:bodyPr/>
          <a:lstStyle/>
          <a:p>
            <a:r>
              <a:rPr lang="sv-FI" dirty="0"/>
              <a:t>Valanvisning 4 fungerar som en användarmanual för registreringstjänsten i valrapporteringssystemet</a:t>
            </a:r>
          </a:p>
          <a:p>
            <a:r>
              <a:rPr lang="sv-FI" dirty="0">
                <a:hlinkClick r:id="rId2"/>
              </a:rPr>
              <a:t>https://www.val.ax/valmyndigheter/landskapsregeringens-anvisningar-brev</a:t>
            </a:r>
            <a:endParaRPr lang="sv-FI" dirty="0"/>
          </a:p>
          <a:p>
            <a:endParaRPr lang="sv-FI" dirty="0"/>
          </a:p>
        </p:txBody>
      </p:sp>
    </p:spTree>
    <p:extLst>
      <p:ext uri="{BB962C8B-B14F-4D97-AF65-F5344CB8AC3E}">
        <p14:creationId xmlns:p14="http://schemas.microsoft.com/office/powerpoint/2010/main" val="22469282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E055C9F6-9D41-EA28-3B74-6B507188B9A7}"/>
              </a:ext>
            </a:extLst>
          </p:cNvPr>
          <p:cNvSpPr>
            <a:spLocks noGrp="1"/>
          </p:cNvSpPr>
          <p:nvPr>
            <p:ph type="ctrTitle"/>
          </p:nvPr>
        </p:nvSpPr>
        <p:spPr/>
        <p:txBody>
          <a:bodyPr/>
          <a:lstStyle/>
          <a:p>
            <a:r>
              <a:rPr lang="sv-FI" dirty="0"/>
              <a:t>Tack!</a:t>
            </a:r>
          </a:p>
        </p:txBody>
      </p:sp>
      <p:sp>
        <p:nvSpPr>
          <p:cNvPr id="5" name="Underrubrik 4">
            <a:extLst>
              <a:ext uri="{FF2B5EF4-FFF2-40B4-BE49-F238E27FC236}">
                <a16:creationId xmlns:a16="http://schemas.microsoft.com/office/drawing/2014/main" id="{B88C75F4-B86A-F2FC-D3C3-FFF2469A4F92}"/>
              </a:ext>
            </a:extLst>
          </p:cNvPr>
          <p:cNvSpPr>
            <a:spLocks noGrp="1"/>
          </p:cNvSpPr>
          <p:nvPr>
            <p:ph type="subTitle" idx="1"/>
          </p:nvPr>
        </p:nvSpPr>
        <p:spPr/>
        <p:txBody>
          <a:bodyPr/>
          <a:lstStyle/>
          <a:p>
            <a:endParaRPr lang="sv-FI"/>
          </a:p>
        </p:txBody>
      </p:sp>
    </p:spTree>
    <p:extLst>
      <p:ext uri="{BB962C8B-B14F-4D97-AF65-F5344CB8AC3E}">
        <p14:creationId xmlns:p14="http://schemas.microsoft.com/office/powerpoint/2010/main" val="1114644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C00CA09-19A8-3754-DFCB-CB937BBE7C24}"/>
              </a:ext>
            </a:extLst>
          </p:cNvPr>
          <p:cNvSpPr>
            <a:spLocks noGrp="1"/>
          </p:cNvSpPr>
          <p:nvPr>
            <p:ph type="title"/>
          </p:nvPr>
        </p:nvSpPr>
        <p:spPr/>
        <p:txBody>
          <a:bodyPr/>
          <a:lstStyle/>
          <a:p>
            <a:r>
              <a:rPr lang="sv-FI" dirty="0"/>
              <a:t>Valmyndigheterna</a:t>
            </a:r>
          </a:p>
        </p:txBody>
      </p:sp>
      <p:sp>
        <p:nvSpPr>
          <p:cNvPr id="3" name="Platshållare för innehåll 2">
            <a:extLst>
              <a:ext uri="{FF2B5EF4-FFF2-40B4-BE49-F238E27FC236}">
                <a16:creationId xmlns:a16="http://schemas.microsoft.com/office/drawing/2014/main" id="{D5E5FB2D-7B08-E5F2-92A6-50B2D997E84D}"/>
              </a:ext>
            </a:extLst>
          </p:cNvPr>
          <p:cNvSpPr>
            <a:spLocks noGrp="1"/>
          </p:cNvSpPr>
          <p:nvPr>
            <p:ph idx="1"/>
          </p:nvPr>
        </p:nvSpPr>
        <p:spPr/>
        <p:txBody>
          <a:bodyPr>
            <a:normAutofit fontScale="92500" lnSpcReduction="20000"/>
          </a:bodyPr>
          <a:lstStyle/>
          <a:p>
            <a:r>
              <a:rPr lang="sv-FI" dirty="0"/>
              <a:t>Landskapsregeringen har det övergripande ansvaret för valens genomförande </a:t>
            </a:r>
          </a:p>
          <a:p>
            <a:endParaRPr lang="sv-FI" dirty="0"/>
          </a:p>
          <a:p>
            <a:r>
              <a:rPr lang="sv-FI" dirty="0"/>
              <a:t>Centralnämnden för lagtingsval ansvarar för lagtingsvalet (CNL)</a:t>
            </a:r>
          </a:p>
          <a:p>
            <a:endParaRPr lang="sv-FI" dirty="0"/>
          </a:p>
          <a:p>
            <a:r>
              <a:rPr lang="sv-FI" dirty="0"/>
              <a:t>Övriga valmyndigheter:</a:t>
            </a:r>
          </a:p>
          <a:p>
            <a:pPr lvl="1"/>
            <a:r>
              <a:rPr lang="sv-FI" dirty="0"/>
              <a:t>De kommunala centralvalnämnderna (CNL i kommunerna)</a:t>
            </a:r>
          </a:p>
          <a:p>
            <a:pPr lvl="1"/>
            <a:r>
              <a:rPr lang="sv-FI" dirty="0"/>
              <a:t>Valnämnderna (sköter valförrättningen på valdagen)</a:t>
            </a:r>
          </a:p>
          <a:p>
            <a:pPr lvl="1"/>
            <a:r>
              <a:rPr lang="sv-FI" dirty="0"/>
              <a:t>Valbestyrelserna (sköter förtidsröstningen vid inrättningar)</a:t>
            </a:r>
          </a:p>
          <a:p>
            <a:pPr lvl="1"/>
            <a:r>
              <a:rPr lang="sv-FI" dirty="0"/>
              <a:t>Valförrättare (sköter förtidsröstningen vid allmänna förtidsröstningsställen)</a:t>
            </a:r>
          </a:p>
          <a:p>
            <a:pPr lvl="1"/>
            <a:endParaRPr lang="sv-FI" dirty="0"/>
          </a:p>
          <a:p>
            <a:r>
              <a:rPr lang="sv-FI" dirty="0"/>
              <a:t>Valmyndigheterna har en skyldighet att agera opartiskt. </a:t>
            </a:r>
          </a:p>
          <a:p>
            <a:pPr marL="0" indent="0">
              <a:buNone/>
            </a:pPr>
            <a:endParaRPr lang="sv-FI" dirty="0"/>
          </a:p>
          <a:p>
            <a:r>
              <a:rPr lang="sv-FI" dirty="0"/>
              <a:t>Valmyndigheter kan straffas för tjänstebrott. Men oroa er inte – dit ska vi inte. </a:t>
            </a:r>
            <a:r>
              <a:rPr lang="sv-FI" dirty="0">
                <a:sym typeface="Wingdings" panose="05000000000000000000" pitchFamily="2" charset="2"/>
              </a:rPr>
              <a:t> </a:t>
            </a:r>
            <a:endParaRPr lang="sv-FI" dirty="0"/>
          </a:p>
          <a:p>
            <a:endParaRPr lang="sv-FI" dirty="0"/>
          </a:p>
        </p:txBody>
      </p:sp>
    </p:spTree>
    <p:extLst>
      <p:ext uri="{BB962C8B-B14F-4D97-AF65-F5344CB8AC3E}">
        <p14:creationId xmlns:p14="http://schemas.microsoft.com/office/powerpoint/2010/main" val="3493180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descr="En bild som visar text, skärmbild, logotyp, design&#10;&#10;Automatiskt genererad beskrivning">
            <a:extLst>
              <a:ext uri="{FF2B5EF4-FFF2-40B4-BE49-F238E27FC236}">
                <a16:creationId xmlns:a16="http://schemas.microsoft.com/office/drawing/2014/main" id="{2E06F98E-5FB6-AC1B-623D-28E30DFAEC3D}"/>
              </a:ext>
            </a:extLst>
          </p:cNvPr>
          <p:cNvPicPr>
            <a:picLocks noChangeAspect="1"/>
          </p:cNvPicPr>
          <p:nvPr/>
        </p:nvPicPr>
        <p:blipFill>
          <a:blip r:embed="rId2"/>
          <a:stretch>
            <a:fillRect/>
          </a:stretch>
        </p:blipFill>
        <p:spPr>
          <a:xfrm>
            <a:off x="719999" y="1607399"/>
            <a:ext cx="5685959" cy="4008600"/>
          </a:xfrm>
          <a:prstGeom prst="rect">
            <a:avLst/>
          </a:prstGeom>
          <a:noFill/>
        </p:spPr>
      </p:pic>
      <p:sp>
        <p:nvSpPr>
          <p:cNvPr id="3" name="Platshållare för innehåll 2">
            <a:extLst>
              <a:ext uri="{FF2B5EF4-FFF2-40B4-BE49-F238E27FC236}">
                <a16:creationId xmlns:a16="http://schemas.microsoft.com/office/drawing/2014/main" id="{1D70D05D-7231-B92D-D29E-77FD12F0E6FE}"/>
              </a:ext>
            </a:extLst>
          </p:cNvPr>
          <p:cNvSpPr>
            <a:spLocks noGrp="1"/>
          </p:cNvSpPr>
          <p:nvPr>
            <p:ph idx="13"/>
          </p:nvPr>
        </p:nvSpPr>
        <p:spPr>
          <a:xfrm>
            <a:off x="6588825" y="1607399"/>
            <a:ext cx="5040000" cy="4464000"/>
          </a:xfrm>
        </p:spPr>
        <p:txBody>
          <a:bodyPr>
            <a:normAutofit/>
          </a:bodyPr>
          <a:lstStyle/>
          <a:p>
            <a:r>
              <a:rPr lang="sv-FI" dirty="0"/>
              <a:t>Alla röstberättigade får hem ett röstkort inför valet. </a:t>
            </a:r>
          </a:p>
          <a:p>
            <a:pPr marL="0" indent="0">
              <a:buNone/>
            </a:pPr>
            <a:endParaRPr lang="sv-FI" dirty="0"/>
          </a:p>
          <a:p>
            <a:r>
              <a:rPr lang="sv-FI" dirty="0"/>
              <a:t>Landskapsregeringen har tagit fram nya röstkort och ett nytt kuvert – håll utkik i postlådan i höst. </a:t>
            </a:r>
          </a:p>
          <a:p>
            <a:pPr marL="0" indent="0">
              <a:buNone/>
            </a:pPr>
            <a:endParaRPr lang="sv-FI" dirty="0"/>
          </a:p>
          <a:p>
            <a:endParaRPr lang="sv-FI" dirty="0"/>
          </a:p>
          <a:p>
            <a:pPr marL="0" indent="0">
              <a:buNone/>
            </a:pPr>
            <a:endParaRPr lang="sv-FI" dirty="0"/>
          </a:p>
        </p:txBody>
      </p:sp>
      <p:sp>
        <p:nvSpPr>
          <p:cNvPr id="2" name="Rubrik 1">
            <a:extLst>
              <a:ext uri="{FF2B5EF4-FFF2-40B4-BE49-F238E27FC236}">
                <a16:creationId xmlns:a16="http://schemas.microsoft.com/office/drawing/2014/main" id="{908DBAB3-8C06-F091-AEF5-269C6548ED60}"/>
              </a:ext>
            </a:extLst>
          </p:cNvPr>
          <p:cNvSpPr>
            <a:spLocks noGrp="1"/>
          </p:cNvSpPr>
          <p:nvPr>
            <p:ph type="title"/>
          </p:nvPr>
        </p:nvSpPr>
        <p:spPr>
          <a:xfrm>
            <a:off x="721124" y="396000"/>
            <a:ext cx="10404000" cy="756000"/>
          </a:xfrm>
        </p:spPr>
        <p:txBody>
          <a:bodyPr anchor="t">
            <a:normAutofit/>
          </a:bodyPr>
          <a:lstStyle/>
          <a:p>
            <a:r>
              <a:rPr lang="sv-FI" dirty="0"/>
              <a:t>Nytt kuvert och röstkort</a:t>
            </a:r>
          </a:p>
        </p:txBody>
      </p:sp>
    </p:spTree>
    <p:extLst>
      <p:ext uri="{BB962C8B-B14F-4D97-AF65-F5344CB8AC3E}">
        <p14:creationId xmlns:p14="http://schemas.microsoft.com/office/powerpoint/2010/main" val="1173046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tshållare för innehåll 4" descr="En bild som visar text, skärmbild, Teckensnitt, nummer&#10;&#10;Automatiskt genererad beskrivning">
            <a:extLst>
              <a:ext uri="{FF2B5EF4-FFF2-40B4-BE49-F238E27FC236}">
                <a16:creationId xmlns:a16="http://schemas.microsoft.com/office/drawing/2014/main" id="{83A9F5DA-9957-FE02-6324-551221F87787}"/>
              </a:ext>
            </a:extLst>
          </p:cNvPr>
          <p:cNvPicPr>
            <a:picLocks noGrp="1" noChangeAspect="1"/>
          </p:cNvPicPr>
          <p:nvPr>
            <p:ph idx="1"/>
          </p:nvPr>
        </p:nvPicPr>
        <p:blipFill>
          <a:blip r:embed="rId2"/>
          <a:stretch>
            <a:fillRect/>
          </a:stretch>
        </p:blipFill>
        <p:spPr>
          <a:xfrm>
            <a:off x="367032" y="159736"/>
            <a:ext cx="4662168" cy="6549964"/>
          </a:xfrm>
        </p:spPr>
      </p:pic>
      <p:pic>
        <p:nvPicPr>
          <p:cNvPr id="7" name="Bildobjekt 6" descr="En bild som visar text, skärmbild, Teckensnitt, dokument&#10;&#10;Automatiskt genererad beskrivning">
            <a:extLst>
              <a:ext uri="{FF2B5EF4-FFF2-40B4-BE49-F238E27FC236}">
                <a16:creationId xmlns:a16="http://schemas.microsoft.com/office/drawing/2014/main" id="{39E6EF7A-9BE6-65F4-E9D8-50C9B28F5341}"/>
              </a:ext>
            </a:extLst>
          </p:cNvPr>
          <p:cNvPicPr>
            <a:picLocks noChangeAspect="1"/>
          </p:cNvPicPr>
          <p:nvPr/>
        </p:nvPicPr>
        <p:blipFill>
          <a:blip r:embed="rId3"/>
          <a:stretch>
            <a:fillRect/>
          </a:stretch>
        </p:blipFill>
        <p:spPr>
          <a:xfrm>
            <a:off x="6575590" y="159736"/>
            <a:ext cx="4549534" cy="6538527"/>
          </a:xfrm>
          <a:prstGeom prst="rect">
            <a:avLst/>
          </a:prstGeom>
        </p:spPr>
      </p:pic>
    </p:spTree>
    <p:extLst>
      <p:ext uri="{BB962C8B-B14F-4D97-AF65-F5344CB8AC3E}">
        <p14:creationId xmlns:p14="http://schemas.microsoft.com/office/powerpoint/2010/main" val="2145273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403AEB-2412-D1A2-682B-C838A0A6FA27}"/>
              </a:ext>
            </a:extLst>
          </p:cNvPr>
          <p:cNvSpPr>
            <a:spLocks noGrp="1"/>
          </p:cNvSpPr>
          <p:nvPr>
            <p:ph type="title"/>
          </p:nvPr>
        </p:nvSpPr>
        <p:spPr/>
        <p:txBody>
          <a:bodyPr/>
          <a:lstStyle/>
          <a:p>
            <a:r>
              <a:rPr lang="sv-FI" dirty="0"/>
              <a:t>Några andra nyheter</a:t>
            </a:r>
          </a:p>
        </p:txBody>
      </p:sp>
      <p:sp>
        <p:nvSpPr>
          <p:cNvPr id="3" name="Platshållare för innehåll 2">
            <a:extLst>
              <a:ext uri="{FF2B5EF4-FFF2-40B4-BE49-F238E27FC236}">
                <a16:creationId xmlns:a16="http://schemas.microsoft.com/office/drawing/2014/main" id="{76BCBC6E-3714-143A-630C-E3E0AE84BE9A}"/>
              </a:ext>
            </a:extLst>
          </p:cNvPr>
          <p:cNvSpPr>
            <a:spLocks noGrp="1"/>
          </p:cNvSpPr>
          <p:nvPr>
            <p:ph idx="1"/>
          </p:nvPr>
        </p:nvSpPr>
        <p:spPr>
          <a:xfrm>
            <a:off x="721124" y="1151999"/>
            <a:ext cx="10404000" cy="4733895"/>
          </a:xfrm>
        </p:spPr>
        <p:txBody>
          <a:bodyPr>
            <a:normAutofit fontScale="92500" lnSpcReduction="10000"/>
          </a:bodyPr>
          <a:lstStyle/>
          <a:p>
            <a:r>
              <a:rPr lang="sv-FI" dirty="0"/>
              <a:t>Nytt valrapporteringssystem då det gamla inte var möjligt att fortsätta använda. Under valkvällen kommer rapporteringen av valresultatet att kunna följas via hemsidan </a:t>
            </a:r>
            <a:r>
              <a:rPr lang="sv-FI" b="1" dirty="0"/>
              <a:t>valresultat.ax</a:t>
            </a:r>
          </a:p>
          <a:p>
            <a:endParaRPr lang="sv-FI" b="1" dirty="0"/>
          </a:p>
          <a:p>
            <a:r>
              <a:rPr lang="sv-FI" dirty="0"/>
              <a:t>För att förbättra tillgängligheten i vallokalerna har landskapsregeringen tagit fram västar för valfunktionärerna</a:t>
            </a:r>
          </a:p>
          <a:p>
            <a:endParaRPr lang="sv-FI" dirty="0"/>
          </a:p>
          <a:p>
            <a:r>
              <a:rPr lang="sv-FI" dirty="0"/>
              <a:t>Tillsammans förbättrar vi de allmänna valen – genom bland annat händelserapportering via val.ax:</a:t>
            </a:r>
          </a:p>
          <a:p>
            <a:pPr lvl="1"/>
            <a:r>
              <a:rPr lang="sv-FI" dirty="0">
                <a:hlinkClick r:id="rId2"/>
              </a:rPr>
              <a:t>https://www.val.ax/om-val-pa-aland/handelserapportering-valet-2023</a:t>
            </a:r>
            <a:endParaRPr lang="sv-FI" dirty="0"/>
          </a:p>
          <a:p>
            <a:pPr lvl="1"/>
            <a:endParaRPr lang="sv-FI" dirty="0"/>
          </a:p>
          <a:p>
            <a:pPr lvl="1"/>
            <a:r>
              <a:rPr lang="sv-FI" dirty="0"/>
              <a:t>Rapportera om det finns något som kan förbättras, kan gälla vallokalen, assistans vid röstning, informationen på val.ax – låg tröskel rapportering</a:t>
            </a:r>
          </a:p>
          <a:p>
            <a:pPr lvl="1"/>
            <a:endParaRPr lang="sv-FI" dirty="0"/>
          </a:p>
          <a:p>
            <a:r>
              <a:rPr lang="sv-FI" dirty="0"/>
              <a:t>Barnens val ordnas igen – barn kan rösta på olika djur – ordnas av JCI</a:t>
            </a:r>
          </a:p>
          <a:p>
            <a:endParaRPr lang="sv-FI" dirty="0"/>
          </a:p>
        </p:txBody>
      </p:sp>
    </p:spTree>
    <p:extLst>
      <p:ext uri="{BB962C8B-B14F-4D97-AF65-F5344CB8AC3E}">
        <p14:creationId xmlns:p14="http://schemas.microsoft.com/office/powerpoint/2010/main" val="1309456278"/>
      </p:ext>
    </p:extLst>
  </p:cSld>
  <p:clrMapOvr>
    <a:masterClrMapping/>
  </p:clrMapOvr>
</p:sld>
</file>

<file path=ppt/theme/theme1.xml><?xml version="1.0" encoding="utf-8"?>
<a:theme xmlns:a="http://schemas.openxmlformats.org/drawingml/2006/main" name="Ålands landskapsregering">
  <a:themeElements>
    <a:clrScheme name="Ålands landskapsregering">
      <a:dk1>
        <a:sysClr val="windowText" lastClr="000000"/>
      </a:dk1>
      <a:lt1>
        <a:sysClr val="window" lastClr="FFFFFF"/>
      </a:lt1>
      <a:dk2>
        <a:srgbClr val="000000"/>
      </a:dk2>
      <a:lt2>
        <a:srgbClr val="FFFFFF"/>
      </a:lt2>
      <a:accent1>
        <a:srgbClr val="0064AE"/>
      </a:accent1>
      <a:accent2>
        <a:srgbClr val="FFD300"/>
      </a:accent2>
      <a:accent3>
        <a:srgbClr val="DB0F16"/>
      </a:accent3>
      <a:accent4>
        <a:srgbClr val="64A0CD"/>
      </a:accent4>
      <a:accent5>
        <a:srgbClr val="FFE664"/>
      </a:accent5>
      <a:accent6>
        <a:srgbClr val="E66E73"/>
      </a:accent6>
      <a:hlink>
        <a:srgbClr val="000000"/>
      </a:hlink>
      <a:folHlink>
        <a:srgbClr val="000000"/>
      </a:folHlink>
    </a:clrScheme>
    <a:fontScheme name="Ålands landskapsregering">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malltest 22 dec.potx" id="{CCB3F3F5-3553-4647-AAA2-96DE11382C44}" vid="{CEF1FA54-CCFE-4793-9F7B-32103A5CD3F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LR mall 23 dec 2022</Template>
  <TotalTime>830</TotalTime>
  <Words>4102</Words>
  <Application>Microsoft Office PowerPoint</Application>
  <PresentationFormat>Bredbild</PresentationFormat>
  <Paragraphs>376</Paragraphs>
  <Slides>54</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54</vt:i4>
      </vt:variant>
    </vt:vector>
  </HeadingPairs>
  <TitlesOfParts>
    <vt:vector size="58" baseType="lpstr">
      <vt:lpstr>Arial</vt:lpstr>
      <vt:lpstr>Calibri</vt:lpstr>
      <vt:lpstr>Segoe UI</vt:lpstr>
      <vt:lpstr>Ålands landskapsregering</vt:lpstr>
      <vt:lpstr>Valutbildning 2:  Röstningen på valdagen, rösträkning och valrapportering</vt:lpstr>
      <vt:lpstr>Agenda</vt:lpstr>
      <vt:lpstr>Lagtings- och kommunalval 2023</vt:lpstr>
      <vt:lpstr>Vem har rösträtt?</vt:lpstr>
      <vt:lpstr>Grundläggande principer vid val på Åland</vt:lpstr>
      <vt:lpstr>Valmyndigheterna</vt:lpstr>
      <vt:lpstr>Nytt kuvert och röstkort</vt:lpstr>
      <vt:lpstr>PowerPoint-presentation</vt:lpstr>
      <vt:lpstr>Några andra nyheter</vt:lpstr>
      <vt:lpstr>Information:</vt:lpstr>
      <vt:lpstr>Valinformationstjänsten </vt:lpstr>
      <vt:lpstr>Valnämndens uppgifter</vt:lpstr>
      <vt:lpstr>Allmänt om uppdraget</vt:lpstr>
      <vt:lpstr>Förberedelser inför valdagen</vt:lpstr>
      <vt:lpstr>Vallokalen förbereds</vt:lpstr>
      <vt:lpstr>Vallokalen förbereds</vt:lpstr>
      <vt:lpstr>Vallokalen förbereds</vt:lpstr>
      <vt:lpstr>Vallängden</vt:lpstr>
      <vt:lpstr>Vallängden</vt:lpstr>
      <vt:lpstr>PowerPoint-presentation</vt:lpstr>
      <vt:lpstr>Valförrättningen på valdagen</vt:lpstr>
      <vt:lpstr>Valförrättningen på valdagen</vt:lpstr>
      <vt:lpstr>Valförrättningen på valdagen</vt:lpstr>
      <vt:lpstr>Röstningen inleds</vt:lpstr>
      <vt:lpstr>Röstningen genomförs</vt:lpstr>
      <vt:lpstr>Röstningen avslutas</vt:lpstr>
      <vt:lpstr>Preliminär rösträkning</vt:lpstr>
      <vt:lpstr>Preliminär rösträkning</vt:lpstr>
      <vt:lpstr>Valnämndens åtgärder för att räkna rösterna</vt:lpstr>
      <vt:lpstr>Valnämndens åtgärder för att räkna rösterna</vt:lpstr>
      <vt:lpstr>Valnämndens åtgärder för att räkna rösterna</vt:lpstr>
      <vt:lpstr>Valnämndens åtgärder för att räkna rösterna</vt:lpstr>
      <vt:lpstr>Valnämndens åtgärder för att räkna rösterna</vt:lpstr>
      <vt:lpstr>Valnämndens åtgärder för att räkna rösterna</vt:lpstr>
      <vt:lpstr>Avslutande åtgärder</vt:lpstr>
      <vt:lpstr>Kommunala centralvalnämndens uppgifter</vt:lpstr>
      <vt:lpstr>Inför valdagen</vt:lpstr>
      <vt:lpstr>Inför valdagen</vt:lpstr>
      <vt:lpstr>Under valdagen</vt:lpstr>
      <vt:lpstr>Under valdagen</vt:lpstr>
      <vt:lpstr>Under valdagen</vt:lpstr>
      <vt:lpstr>Efter valdagen – kontrollräkning av rösterna och fastställande av valets resultat</vt:lpstr>
      <vt:lpstr>Efter valdagen – kontrollräkning av rösterna och fastställande av valets resultat</vt:lpstr>
      <vt:lpstr>Efter valdagen – kontrollräkning av rösterna och fastställande av valets resultat</vt:lpstr>
      <vt:lpstr>Efter valdagen – kontrollräkning av rösterna och fastställande av valets resultat</vt:lpstr>
      <vt:lpstr>Offentliggörande och rapportering av valresultatet</vt:lpstr>
      <vt:lpstr>Arkivering, returnering och förvaring</vt:lpstr>
      <vt:lpstr>Arkivering, returnering och förvaring</vt:lpstr>
      <vt:lpstr>Valrapporteringssystemet</vt:lpstr>
      <vt:lpstr>Valrapporteringssystemet</vt:lpstr>
      <vt:lpstr>Valrapporteringssystemet</vt:lpstr>
      <vt:lpstr>Inbjudan</vt:lpstr>
      <vt:lpstr>Valanvisning 4</vt:lpstr>
      <vt:lpstr>Tack!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Valutbildning 1: Kandidatanmälning och förtidsröstning</dc:title>
  <dc:creator>Rasmus Lindqvist</dc:creator>
  <cp:lastModifiedBy>Rasmus Lindqvist</cp:lastModifiedBy>
  <cp:revision>65</cp:revision>
  <dcterms:created xsi:type="dcterms:W3CDTF">2023-08-29T07:36:33Z</dcterms:created>
  <dcterms:modified xsi:type="dcterms:W3CDTF">2023-09-25T06:59:33Z</dcterms:modified>
</cp:coreProperties>
</file>